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1" r:id="rId2"/>
    <p:sldId id="272" r:id="rId3"/>
    <p:sldId id="257" r:id="rId4"/>
    <p:sldId id="258" r:id="rId5"/>
    <p:sldId id="259" r:id="rId6"/>
    <p:sldId id="260" r:id="rId7"/>
    <p:sldId id="261" r:id="rId8"/>
    <p:sldId id="262" r:id="rId9"/>
    <p:sldId id="263" r:id="rId10"/>
    <p:sldId id="265"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66" r:id="rId32"/>
    <p:sldId id="267" r:id="rId33"/>
    <p:sldId id="293" r:id="rId34"/>
    <p:sldId id="294" r:id="rId35"/>
    <p:sldId id="295" r:id="rId36"/>
    <p:sldId id="296" r:id="rId37"/>
    <p:sldId id="297" r:id="rId38"/>
    <p:sldId id="298" r:id="rId39"/>
    <p:sldId id="300" r:id="rId40"/>
    <p:sldId id="299" r:id="rId41"/>
    <p:sldId id="301" r:id="rId42"/>
    <p:sldId id="302" r:id="rId43"/>
    <p:sldId id="305" r:id="rId44"/>
    <p:sldId id="306" r:id="rId45"/>
    <p:sldId id="303" r:id="rId46"/>
    <p:sldId id="304" r:id="rId47"/>
    <p:sldId id="307" r:id="rId48"/>
    <p:sldId id="308" r:id="rId49"/>
    <p:sldId id="309" r:id="rId50"/>
    <p:sldId id="311" r:id="rId51"/>
    <p:sldId id="310"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0" d="100"/>
          <a:sy n="80" d="100"/>
        </p:scale>
        <p:origin x="-1522" y="-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10-Sep-24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10-Sep-24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10-Sep-24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10-Sep-24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10-Sep-24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2463" y="1050202"/>
            <a:ext cx="5683313" cy="4178067"/>
          </a:xfrm>
          <a:prstGeom prst="rect">
            <a:avLst/>
          </a:prstGeom>
        </p:spPr>
        <p:txBody>
          <a:bodyPr wrap="square">
            <a:spAutoFit/>
          </a:bodyPr>
          <a:lstStyle/>
          <a:p>
            <a:r>
              <a:rPr lang="en-US" b="1" dirty="0">
                <a:solidFill>
                  <a:srgbClr val="006FC0"/>
                </a:solidFill>
                <a:latin typeface="Times New Roman" panose="02020603050405020304" pitchFamily="18" charset="0"/>
              </a:rPr>
              <a:t>Module-1: Human and Environment </a:t>
            </a:r>
            <a:endParaRPr lang="en-US" b="1" dirty="0" smtClean="0">
              <a:solidFill>
                <a:srgbClr val="006FC0"/>
              </a:solidFill>
              <a:latin typeface="Times New Roman" panose="02020603050405020304" pitchFamily="18" charset="0"/>
            </a:endParaRPr>
          </a:p>
          <a:p>
            <a:endParaRPr lang="en-US" sz="1350" dirty="0">
              <a:solidFill>
                <a:srgbClr val="000000"/>
              </a:solidFill>
              <a:latin typeface="Times New Roman" panose="02020603050405020304" pitchFamily="18" charset="0"/>
            </a:endParaRP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Introduction to Human and the Environment: Overview of human-environment interactions throughout history; </a:t>
            </a: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Importance of mastery of fire, the origin of agriculture, and the emergence of city-states; </a:t>
            </a: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Discussion on the impact of ancient </a:t>
            </a:r>
            <a:r>
              <a:rPr lang="en-US" dirty="0" smtClean="0">
                <a:solidFill>
                  <a:srgbClr val="000000"/>
                </a:solidFill>
                <a:latin typeface="Times New Roman" panose="02020603050405020304" pitchFamily="18" charset="0"/>
              </a:rPr>
              <a:t>civilizations </a:t>
            </a:r>
            <a:r>
              <a:rPr lang="en-US" dirty="0">
                <a:solidFill>
                  <a:srgbClr val="000000"/>
                </a:solidFill>
                <a:latin typeface="Times New Roman" panose="02020603050405020304" pitchFamily="18" charset="0"/>
              </a:rPr>
              <a:t>on the environment. </a:t>
            </a: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Emergence of Environmentalism: Anthropocentric and eco-centric perspectives; </a:t>
            </a: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Study of significant thinkers and their contributions to environmental philosophy; </a:t>
            </a:r>
          </a:p>
          <a:p>
            <a:pPr marL="214313" indent="-214313" algn="just">
              <a:buFont typeface="Wingdings" panose="05000000000000000000" pitchFamily="2" charset="2"/>
              <a:buChar char="Ø"/>
            </a:pPr>
            <a:r>
              <a:rPr lang="en-US" dirty="0">
                <a:solidFill>
                  <a:srgbClr val="000000"/>
                </a:solidFill>
                <a:latin typeface="Times New Roman" panose="02020603050405020304" pitchFamily="18" charset="0"/>
              </a:rPr>
              <a:t>Environmental movements, Analysis of critical events such as the UN Conference on Human Environment 1972. </a:t>
            </a:r>
            <a:endParaRPr lang="en-US" dirty="0"/>
          </a:p>
        </p:txBody>
      </p:sp>
    </p:spTree>
    <p:extLst>
      <p:ext uri="{BB962C8B-B14F-4D97-AF65-F5344CB8AC3E}">
        <p14:creationId xmlns:p14="http://schemas.microsoft.com/office/powerpoint/2010/main" val="999126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Man-and-Environment-10-638.jpg"/>
          <p:cNvPicPr>
            <a:picLocks noChangeAspect="1"/>
          </p:cNvPicPr>
          <p:nvPr/>
        </p:nvPicPr>
        <p:blipFill rotWithShape="1">
          <a:blip r:embed="rId2"/>
          <a:srcRect t="11814" r="20000" b="13467"/>
          <a:stretch/>
        </p:blipFill>
        <p:spPr>
          <a:xfrm>
            <a:off x="615636" y="1285592"/>
            <a:ext cx="7315200" cy="5124262"/>
          </a:xfrm>
          <a:prstGeom prst="rect">
            <a:avLst/>
          </a:prstGeom>
        </p:spPr>
      </p:pic>
      <p:sp>
        <p:nvSpPr>
          <p:cNvPr id="3" name="TextBox 2"/>
          <p:cNvSpPr txBox="1"/>
          <p:nvPr/>
        </p:nvSpPr>
        <p:spPr>
          <a:xfrm>
            <a:off x="1928388" y="264431"/>
            <a:ext cx="5585988" cy="523220"/>
          </a:xfrm>
          <a:prstGeom prst="rect">
            <a:avLst/>
          </a:prstGeom>
          <a:noFill/>
          <a:ln>
            <a:solidFill>
              <a:schemeClr val="accent1"/>
            </a:solidFill>
          </a:ln>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Factors affecting our Environment</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Human-environment-system-ppt-1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758350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Human-environment-system-ppt-1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97234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Human-environment-system-ppt-1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641551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Human-environment-system-ppt-1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95164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Human-environment-system-ppt-1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93730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Human-environment-system-ppt-20-638.jpg"/>
          <p:cNvPicPr>
            <a:picLocks noChangeAspect="1"/>
          </p:cNvPicPr>
          <p:nvPr/>
        </p:nvPicPr>
        <p:blipFill>
          <a:blip r:embed="rId2"/>
          <a:stretch>
            <a:fillRect/>
          </a:stretch>
        </p:blipFill>
        <p:spPr>
          <a:xfrm>
            <a:off x="0" y="4572"/>
            <a:ext cx="9143999" cy="6857999"/>
          </a:xfrm>
          <a:prstGeom prst="rect">
            <a:avLst/>
          </a:prstGeom>
        </p:spPr>
      </p:pic>
    </p:spTree>
    <p:extLst>
      <p:ext uri="{BB962C8B-B14F-4D97-AF65-F5344CB8AC3E}">
        <p14:creationId xmlns:p14="http://schemas.microsoft.com/office/powerpoint/2010/main" val="3721521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Human-environment-system-ppt-2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91341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Human-environment-system-ppt-2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172102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Human-environment-system-ppt-2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48198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Man-and-Environment-1-638.jpg"/>
          <p:cNvPicPr>
            <a:picLocks noChangeAspect="1"/>
          </p:cNvPicPr>
          <p:nvPr/>
        </p:nvPicPr>
        <p:blipFill rotWithShape="1">
          <a:blip r:embed="rId2"/>
          <a:srcRect l="12740" t="5214" r="12607" b="39339"/>
          <a:stretch/>
        </p:blipFill>
        <p:spPr>
          <a:xfrm>
            <a:off x="2016659" y="1128855"/>
            <a:ext cx="2851842" cy="1588559"/>
          </a:xfrm>
          <a:prstGeom prst="rect">
            <a:avLst/>
          </a:prstGeom>
        </p:spPr>
      </p:pic>
    </p:spTree>
    <p:extLst>
      <p:ext uri="{BB962C8B-B14F-4D97-AF65-F5344CB8AC3E}">
        <p14:creationId xmlns:p14="http://schemas.microsoft.com/office/powerpoint/2010/main" val="3840204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Human-environment-system-ppt-2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45858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Human-environment-system-ppt-2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033639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Human-environment-system-ppt-2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038908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Human-environment-system-ppt-2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114112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Human-environment-system-ppt-3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409271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Human-environment-system-ppt-3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05118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Human-environment-system-ppt-3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92501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4-Human-environment-system-ppt-3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662333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5-Human-environment-system-ppt-3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728864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7-Human-environment-system-ppt-3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131507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Man-and-Environment-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Human-environment-system-ppt-3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13265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Man-and-Environment-11-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Man-and-Environment-12-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1-1-1-basic-concept-behaviour-of-fire-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26359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1-1-1-basic-concept-behaviour-of-fire-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80387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1-1-1-basic-concept-behaviour-of-fire-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11605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1-1-1-basic-concept-behaviour-of-fire-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566741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1-1-1-basic-concept-behaviour-of-fire-1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723068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1-1-1-basic-concept-behaviour-of-fire-1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024294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covery of Fire | Overview &amp; History Vid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8975"/>
            <a:ext cx="4629149" cy="36138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4200" y="158234"/>
            <a:ext cx="5454314" cy="584775"/>
          </a:xfrm>
          <a:prstGeom prst="rect">
            <a:avLst/>
          </a:prstGeom>
        </p:spPr>
        <p:txBody>
          <a:bodyPr wrap="none">
            <a:spAutoFit/>
          </a:bodyPr>
          <a:lstStyle/>
          <a:p>
            <a:r>
              <a:rPr lang="en-US" sz="3200" b="1" dirty="0">
                <a:solidFill>
                  <a:srgbClr val="000000"/>
                </a:solidFill>
                <a:latin typeface="Times New Roman" pitchFamily="18" charset="0"/>
                <a:cs typeface="Times New Roman" pitchFamily="18" charset="0"/>
              </a:rPr>
              <a:t>Importance of mastery of fire </a:t>
            </a:r>
            <a:endParaRPr lang="en-US" sz="3200" b="1" dirty="0">
              <a:latin typeface="Times New Roman" pitchFamily="18" charset="0"/>
              <a:cs typeface="Times New Roman" pitchFamily="18" charset="0"/>
            </a:endParaRPr>
          </a:p>
        </p:txBody>
      </p:sp>
      <p:pic>
        <p:nvPicPr>
          <p:cNvPr id="1028" name="Picture 4" descr="How AI is helping us understand our ancestors' mastery of fi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100" y="3042049"/>
            <a:ext cx="4203700" cy="39876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nventing Fire - Legal Pla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026" y="692932"/>
            <a:ext cx="2216148" cy="2349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5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Man-and-Environment-3-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924" y="1162199"/>
            <a:ext cx="8896349" cy="53553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fontAlgn="ctr"/>
            <a:r>
              <a:rPr lang="en-US" dirty="0">
                <a:latin typeface="Times New Roman" pitchFamily="18" charset="0"/>
                <a:cs typeface="Times New Roman" pitchFamily="18" charset="0"/>
              </a:rPr>
              <a:t>The ability to control fire was a major technological advancement in human history that had many important consequences, including: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Warmth and protection: Fire provided a source of warmth and protection from predators, especially at night.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Cooking: Cooking food provided humans with the nutrition to develop larger brains and increased intelligence. It also allowed humans to gather in shared spaces, which helped to evolve the social aspect of modern human life.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Hunting tools: Fire was used to create more advanced hunting tools.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Cultural innovations: Fire played an instrumental role in human cultural evolution.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Geographic dispersal: Fire allowed humans to disperse geographically. </a:t>
            </a:r>
          </a:p>
          <a:p>
            <a:r>
              <a:rPr lang="en-US" dirty="0">
                <a:latin typeface="Times New Roman" pitchFamily="18" charset="0"/>
                <a:cs typeface="Times New Roman" pitchFamily="18" charset="0"/>
              </a:rPr>
              <a:t> </a:t>
            </a:r>
          </a:p>
          <a:p>
            <a:pPr fontAlgn="ctr"/>
            <a:r>
              <a:rPr lang="en-US" dirty="0">
                <a:latin typeface="Times New Roman" pitchFamily="18" charset="0"/>
                <a:cs typeface="Times New Roman" pitchFamily="18" charset="0"/>
              </a:rPr>
              <a:t>Diet and behavior: Fire led to changes in diet and behavior. </a:t>
            </a:r>
          </a:p>
          <a:p>
            <a:pPr algn="just"/>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2355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25" y="276910"/>
            <a:ext cx="8629651" cy="46166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2400" b="1" dirty="0">
                <a:latin typeface="Times New Roman" pitchFamily="18" charset="0"/>
                <a:cs typeface="Times New Roman" pitchFamily="18" charset="0"/>
              </a:rPr>
              <a:t>T</a:t>
            </a:r>
            <a:r>
              <a:rPr lang="en-US" sz="2400" b="1" dirty="0" smtClean="0">
                <a:latin typeface="Times New Roman" pitchFamily="18" charset="0"/>
                <a:cs typeface="Times New Roman" pitchFamily="18" charset="0"/>
              </a:rPr>
              <a:t>he </a:t>
            </a:r>
            <a:r>
              <a:rPr lang="en-US" sz="2400" b="1" dirty="0">
                <a:latin typeface="Times New Roman" pitchFamily="18" charset="0"/>
                <a:cs typeface="Times New Roman" pitchFamily="18" charset="0"/>
              </a:rPr>
              <a:t>origin of agriculture, and the emergence of city-states </a:t>
            </a:r>
          </a:p>
        </p:txBody>
      </p:sp>
      <p:sp>
        <p:nvSpPr>
          <p:cNvPr id="3" name="AutoShape 2" descr="Origins of Agriculture: Definition &amp; Diffusion | StudySmar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55575" y="1087815"/>
            <a:ext cx="8712201"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dirty="0">
                <a:latin typeface="Times New Roman" pitchFamily="18" charset="0"/>
                <a:cs typeface="Times New Roman" pitchFamily="18" charset="0"/>
              </a:rPr>
              <a:t>The origin of agriculture and the emergence of city-states are two pivotal milestones in human history, each marking a significant shift in how societies were organized and how humans interacted with their environment.</a:t>
            </a:r>
          </a:p>
          <a:p>
            <a:pPr algn="just"/>
            <a:r>
              <a:rPr lang="en-US" b="1" dirty="0">
                <a:latin typeface="Times New Roman" pitchFamily="18" charset="0"/>
                <a:cs typeface="Times New Roman" pitchFamily="18" charset="0"/>
              </a:rPr>
              <a:t>Origin of Agriculture:</a:t>
            </a:r>
          </a:p>
          <a:p>
            <a:pPr algn="just"/>
            <a:r>
              <a:rPr lang="en-US" b="1" dirty="0">
                <a:latin typeface="Times New Roman" pitchFamily="18" charset="0"/>
                <a:cs typeface="Times New Roman" pitchFamily="18" charset="0"/>
              </a:rPr>
              <a:t>Timeframe:</a:t>
            </a:r>
            <a:r>
              <a:rPr lang="en-US" dirty="0">
                <a:latin typeface="Times New Roman" pitchFamily="18" charset="0"/>
                <a:cs typeface="Times New Roman" pitchFamily="18" charset="0"/>
              </a:rPr>
              <a:t> Agriculture is believed to have originated during the </a:t>
            </a:r>
            <a:r>
              <a:rPr lang="en-US" b="1" dirty="0">
                <a:latin typeface="Times New Roman" pitchFamily="18" charset="0"/>
                <a:cs typeface="Times New Roman" pitchFamily="18" charset="0"/>
              </a:rPr>
              <a:t>Neolithic period</a:t>
            </a:r>
            <a:r>
              <a:rPr lang="en-US" dirty="0">
                <a:latin typeface="Times New Roman" pitchFamily="18" charset="0"/>
                <a:cs typeface="Times New Roman" pitchFamily="18" charset="0"/>
              </a:rPr>
              <a:t>, around </a:t>
            </a:r>
            <a:r>
              <a:rPr lang="en-US" b="1" dirty="0">
                <a:latin typeface="Times New Roman" pitchFamily="18" charset="0"/>
                <a:cs typeface="Times New Roman" pitchFamily="18" charset="0"/>
              </a:rPr>
              <a:t>10,000 BCE</a:t>
            </a:r>
            <a:r>
              <a:rPr lang="en-US" dirty="0">
                <a:latin typeface="Times New Roman" pitchFamily="18" charset="0"/>
                <a:cs typeface="Times New Roman" pitchFamily="18" charset="0"/>
              </a:rPr>
              <a:t>. This period is often referred to as the </a:t>
            </a:r>
            <a:r>
              <a:rPr lang="en-US" b="1" dirty="0">
                <a:latin typeface="Times New Roman" pitchFamily="18" charset="0"/>
                <a:cs typeface="Times New Roman" pitchFamily="18" charset="0"/>
              </a:rPr>
              <a:t>Neolithic Revolution</a:t>
            </a:r>
            <a:r>
              <a:rPr lang="en-US" dirty="0">
                <a:latin typeface="Times New Roman" pitchFamily="18" charset="0"/>
                <a:cs typeface="Times New Roman" pitchFamily="18" charset="0"/>
              </a:rPr>
              <a:t> or the </a:t>
            </a:r>
            <a:r>
              <a:rPr lang="en-US" b="1" dirty="0">
                <a:latin typeface="Times New Roman" pitchFamily="18" charset="0"/>
                <a:cs typeface="Times New Roman" pitchFamily="18" charset="0"/>
              </a:rPr>
              <a:t>Agricultural Revolution</a:t>
            </a:r>
            <a:r>
              <a:rPr lang="en-US" dirty="0">
                <a:latin typeface="Times New Roman" pitchFamily="18" charset="0"/>
                <a:cs typeface="Times New Roman" pitchFamily="18" charset="0"/>
              </a:rPr>
              <a:t>.</a:t>
            </a:r>
          </a:p>
        </p:txBody>
      </p:sp>
      <p:pic>
        <p:nvPicPr>
          <p:cNvPr id="8" name="Picture 7" descr="The History of Agriculture - Ag Learning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275" y="3725862"/>
            <a:ext cx="4000501" cy="24950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The History of Agriculture - Ag Learning 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725863"/>
            <a:ext cx="4356100" cy="2495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55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75" y="213836"/>
            <a:ext cx="8858249" cy="495520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sz="2000" b="1" dirty="0" smtClean="0">
                <a:latin typeface="Times New Roman" pitchFamily="18" charset="0"/>
                <a:cs typeface="Times New Roman" pitchFamily="18" charset="0"/>
              </a:rPr>
              <a:t>Location</a:t>
            </a:r>
            <a:r>
              <a:rPr lang="en-US" sz="2000" b="1" dirty="0">
                <a:latin typeface="Times New Roman" pitchFamily="18" charset="0"/>
                <a:cs typeface="Times New Roman" pitchFamily="18" charset="0"/>
              </a:rPr>
              <a:t>:</a:t>
            </a:r>
            <a:r>
              <a:rPr lang="en-US" sz="2000" dirty="0">
                <a:latin typeface="Times New Roman" pitchFamily="18" charset="0"/>
                <a:cs typeface="Times New Roman" pitchFamily="18" charset="0"/>
              </a:rPr>
              <a:t> Agriculture arose independently in several parts of the world, including:</a:t>
            </a:r>
          </a:p>
          <a:p>
            <a:pPr lvl="1" algn="just"/>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Fertile Crescent</a:t>
            </a:r>
            <a:r>
              <a:rPr lang="en-US" sz="2000" dirty="0">
                <a:latin typeface="Times New Roman" pitchFamily="18" charset="0"/>
                <a:cs typeface="Times New Roman" pitchFamily="18" charset="0"/>
              </a:rPr>
              <a:t> (modern-day Iraq, Syria, Israel, and Jordan) around 10,000 BCE.</a:t>
            </a:r>
          </a:p>
          <a:p>
            <a:pPr lvl="1" algn="just"/>
            <a:r>
              <a:rPr lang="en-US" sz="2000" b="1" dirty="0">
                <a:latin typeface="Times New Roman" pitchFamily="18" charset="0"/>
                <a:cs typeface="Times New Roman" pitchFamily="18" charset="0"/>
              </a:rPr>
              <a:t>China</a:t>
            </a:r>
            <a:r>
              <a:rPr lang="en-US" sz="2000" dirty="0">
                <a:latin typeface="Times New Roman" pitchFamily="18" charset="0"/>
                <a:cs typeface="Times New Roman" pitchFamily="18" charset="0"/>
              </a:rPr>
              <a:t>, particularly along the Yangtze and Yellow Rivers, around 7,000-6,000 BCE (rice and millet farming).</a:t>
            </a:r>
          </a:p>
          <a:p>
            <a:pPr lvl="1" algn="just"/>
            <a:r>
              <a:rPr lang="en-US" sz="2000" b="1" dirty="0">
                <a:latin typeface="Times New Roman" pitchFamily="18" charset="0"/>
                <a:cs typeface="Times New Roman" pitchFamily="18" charset="0"/>
              </a:rPr>
              <a:t>Mesoamerica</a:t>
            </a:r>
            <a:r>
              <a:rPr lang="en-US" sz="2000" dirty="0">
                <a:latin typeface="Times New Roman" pitchFamily="18" charset="0"/>
                <a:cs typeface="Times New Roman" pitchFamily="18" charset="0"/>
              </a:rPr>
              <a:t> (Mexico and Central America), where maize, beans, and squash were cultivated around 6,500 BCE.</a:t>
            </a:r>
          </a:p>
          <a:p>
            <a:pPr lvl="1" algn="just"/>
            <a:r>
              <a:rPr lang="en-US" sz="2000" dirty="0">
                <a:latin typeface="Times New Roman" pitchFamily="18" charset="0"/>
                <a:cs typeface="Times New Roman" pitchFamily="18" charset="0"/>
              </a:rPr>
              <a:t>The </a:t>
            </a:r>
            <a:r>
              <a:rPr lang="en-US" sz="2000" b="1" dirty="0">
                <a:latin typeface="Times New Roman" pitchFamily="18" charset="0"/>
                <a:cs typeface="Times New Roman" pitchFamily="18" charset="0"/>
              </a:rPr>
              <a:t>Indus Valley</a:t>
            </a:r>
            <a:r>
              <a:rPr lang="en-US" sz="2000" dirty="0">
                <a:latin typeface="Times New Roman" pitchFamily="18" charset="0"/>
                <a:cs typeface="Times New Roman" pitchFamily="18" charset="0"/>
              </a:rPr>
              <a:t> (modern-day Pakistan and northwest India) around 7,000 BCE.</a:t>
            </a:r>
          </a:p>
          <a:p>
            <a:pPr lvl="1" algn="just"/>
            <a:r>
              <a:rPr lang="en-US" sz="2000" b="1" dirty="0">
                <a:latin typeface="Times New Roman" pitchFamily="18" charset="0"/>
                <a:cs typeface="Times New Roman" pitchFamily="18" charset="0"/>
              </a:rPr>
              <a:t>Sub-Saharan Africa</a:t>
            </a:r>
            <a:r>
              <a:rPr lang="en-US" sz="2000" dirty="0">
                <a:latin typeface="Times New Roman" pitchFamily="18" charset="0"/>
                <a:cs typeface="Times New Roman" pitchFamily="18" charset="0"/>
              </a:rPr>
              <a:t>, where sorghum, millet, and yams were domesticated.</a:t>
            </a:r>
          </a:p>
          <a:p>
            <a:pPr algn="just"/>
            <a:r>
              <a:rPr lang="en-US" sz="2000" b="1" dirty="0">
                <a:latin typeface="Times New Roman" pitchFamily="18" charset="0"/>
                <a:cs typeface="Times New Roman" pitchFamily="18" charset="0"/>
              </a:rPr>
              <a:t>Process of Domestication:</a:t>
            </a:r>
            <a:r>
              <a:rPr lang="en-US" sz="2000" dirty="0">
                <a:latin typeface="Times New Roman" pitchFamily="18" charset="0"/>
                <a:cs typeface="Times New Roman" pitchFamily="18" charset="0"/>
              </a:rPr>
              <a:t> Agriculture began with the </a:t>
            </a:r>
            <a:r>
              <a:rPr lang="en-US" sz="2000" b="1" dirty="0">
                <a:latin typeface="Times New Roman" pitchFamily="18" charset="0"/>
                <a:cs typeface="Times New Roman" pitchFamily="18" charset="0"/>
              </a:rPr>
              <a:t>domestication of plants and animals</a:t>
            </a:r>
            <a:r>
              <a:rPr lang="en-US" sz="2000" dirty="0">
                <a:latin typeface="Times New Roman" pitchFamily="18" charset="0"/>
                <a:cs typeface="Times New Roman" pitchFamily="18" charset="0"/>
              </a:rPr>
              <a:t>. Early humans selected and cultivated wild plants (like wheat, barley, rice, and maize) and animals (like goats, sheep, and cattle) for their desirable traits (e.g., size, yield, and temperament). This shift from foraging to farming allowed humans to produce a stable food supply, reducing reliance on hunting and gathering.</a:t>
            </a:r>
          </a:p>
          <a:p>
            <a:endParaRPr lang="en-US" sz="1600" dirty="0">
              <a:latin typeface="Times New Roman" pitchFamily="18" charset="0"/>
              <a:cs typeface="Times New Roman" pitchFamily="18" charset="0"/>
            </a:endParaRPr>
          </a:p>
        </p:txBody>
      </p:sp>
      <p:sp>
        <p:nvSpPr>
          <p:cNvPr id="3" name="AutoShape 2" descr="start farmi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start farming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Ancient Roots of Agriculture: A Data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5169039"/>
            <a:ext cx="3517900" cy="1688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81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26" y="504795"/>
            <a:ext cx="8553450" cy="526297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sz="2400" b="1" dirty="0">
                <a:latin typeface="Times New Roman" pitchFamily="18" charset="0"/>
                <a:cs typeface="Times New Roman" pitchFamily="18" charset="0"/>
              </a:rPr>
              <a:t>Emergence of City-States:</a:t>
            </a:r>
          </a:p>
          <a:p>
            <a:pPr algn="just"/>
            <a:r>
              <a:rPr lang="en-US" sz="2400" b="1" dirty="0">
                <a:latin typeface="Times New Roman" pitchFamily="18" charset="0"/>
                <a:cs typeface="Times New Roman" pitchFamily="18" charset="0"/>
              </a:rPr>
              <a:t>Timeframe:</a:t>
            </a:r>
            <a:r>
              <a:rPr lang="en-US" sz="2400" dirty="0">
                <a:latin typeface="Times New Roman" pitchFamily="18" charset="0"/>
                <a:cs typeface="Times New Roman" pitchFamily="18" charset="0"/>
              </a:rPr>
              <a:t> The emergence of city-states occurred later, around </a:t>
            </a:r>
            <a:r>
              <a:rPr lang="en-US" sz="2400" b="1" dirty="0">
                <a:latin typeface="Times New Roman" pitchFamily="18" charset="0"/>
                <a:cs typeface="Times New Roman" pitchFamily="18" charset="0"/>
              </a:rPr>
              <a:t>3,500-3,000 BCE</a:t>
            </a:r>
            <a:r>
              <a:rPr lang="en-US" sz="2400" dirty="0">
                <a:latin typeface="Times New Roman" pitchFamily="18" charset="0"/>
                <a:cs typeface="Times New Roman" pitchFamily="18" charset="0"/>
              </a:rPr>
              <a:t>, with the first city-states forming in </a:t>
            </a:r>
            <a:r>
              <a:rPr lang="en-US" sz="2400" b="1" dirty="0">
                <a:latin typeface="Times New Roman" pitchFamily="18" charset="0"/>
                <a:cs typeface="Times New Roman" pitchFamily="18" charset="0"/>
              </a:rPr>
              <a:t>Mesopotamia</a:t>
            </a:r>
            <a:r>
              <a:rPr lang="en-US" sz="2400" dirty="0">
                <a:latin typeface="Times New Roman" pitchFamily="18" charset="0"/>
                <a:cs typeface="Times New Roman" pitchFamily="18" charset="0"/>
              </a:rPr>
              <a:t> (Sumer) and later in regions like </a:t>
            </a:r>
            <a:r>
              <a:rPr lang="en-US" sz="2400" b="1" dirty="0">
                <a:latin typeface="Times New Roman" pitchFamily="18" charset="0"/>
                <a:cs typeface="Times New Roman" pitchFamily="18" charset="0"/>
              </a:rPr>
              <a:t>Egypt</a:t>
            </a:r>
            <a:r>
              <a:rPr lang="en-US" sz="2400" dirty="0">
                <a:latin typeface="Times New Roman" pitchFamily="18" charset="0"/>
                <a:cs typeface="Times New Roman" pitchFamily="18" charset="0"/>
              </a:rPr>
              <a:t>, the </a:t>
            </a:r>
            <a:r>
              <a:rPr lang="en-US" sz="2400" b="1" dirty="0">
                <a:latin typeface="Times New Roman" pitchFamily="18" charset="0"/>
                <a:cs typeface="Times New Roman" pitchFamily="18" charset="0"/>
              </a:rPr>
              <a:t>Indus Valley</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Mesoamerica</a:t>
            </a:r>
            <a:r>
              <a:rPr lang="en-US" sz="2400" dirty="0">
                <a:latin typeface="Times New Roman" pitchFamily="18" charset="0"/>
                <a:cs typeface="Times New Roman" pitchFamily="18" charset="0"/>
              </a:rPr>
              <a:t>.</a:t>
            </a:r>
          </a:p>
          <a:p>
            <a:pPr algn="just"/>
            <a:r>
              <a:rPr lang="en-US" sz="2400" b="1" dirty="0">
                <a:latin typeface="Times New Roman" pitchFamily="18" charset="0"/>
                <a:cs typeface="Times New Roman" pitchFamily="18" charset="0"/>
              </a:rPr>
              <a:t>Definition of a City-State:</a:t>
            </a:r>
            <a:r>
              <a:rPr lang="en-US" sz="2400" dirty="0">
                <a:latin typeface="Times New Roman" pitchFamily="18" charset="0"/>
                <a:cs typeface="Times New Roman" pitchFamily="18" charset="0"/>
              </a:rPr>
              <a:t> A city-state is a political entity that consists of a single city and its surrounding territory. It is both a city and an independent state, with its own government, laws, and military.</a:t>
            </a:r>
          </a:p>
          <a:p>
            <a:pPr algn="just"/>
            <a:r>
              <a:rPr lang="en-US" sz="2400" b="1" dirty="0">
                <a:latin typeface="Times New Roman" pitchFamily="18" charset="0"/>
                <a:cs typeface="Times New Roman" pitchFamily="18" charset="0"/>
              </a:rPr>
              <a:t>Mesopotamia (Sumer):</a:t>
            </a:r>
            <a:r>
              <a:rPr lang="en-US" sz="2400" dirty="0">
                <a:latin typeface="Times New Roman" pitchFamily="18" charset="0"/>
                <a:cs typeface="Times New Roman" pitchFamily="18" charset="0"/>
              </a:rPr>
              <a:t> The earliest known city-states emerged in the region of </a:t>
            </a:r>
            <a:r>
              <a:rPr lang="en-US" sz="2400" b="1" dirty="0">
                <a:latin typeface="Times New Roman" pitchFamily="18" charset="0"/>
                <a:cs typeface="Times New Roman" pitchFamily="18" charset="0"/>
              </a:rPr>
              <a:t>Sumer</a:t>
            </a:r>
            <a:r>
              <a:rPr lang="en-US" sz="2400" dirty="0">
                <a:latin typeface="Times New Roman" pitchFamily="18" charset="0"/>
                <a:cs typeface="Times New Roman" pitchFamily="18" charset="0"/>
              </a:rPr>
              <a:t> in Mesopotamia, where cities like </a:t>
            </a:r>
            <a:r>
              <a:rPr lang="en-US" sz="2400" b="1" dirty="0" err="1">
                <a:latin typeface="Times New Roman" pitchFamily="18" charset="0"/>
                <a:cs typeface="Times New Roman" pitchFamily="18" charset="0"/>
              </a:rPr>
              <a:t>Uruk</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Ur</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Lagash</a:t>
            </a:r>
            <a:r>
              <a:rPr lang="en-US" sz="2400" dirty="0">
                <a:latin typeface="Times New Roman" pitchFamily="18" charset="0"/>
                <a:cs typeface="Times New Roman" pitchFamily="18" charset="0"/>
              </a:rPr>
              <a:t> developed around 3,500 BCE. These cities were often centered around a temple or religious institution (the </a:t>
            </a:r>
            <a:r>
              <a:rPr lang="en-US" sz="2400" b="1" dirty="0">
                <a:latin typeface="Times New Roman" pitchFamily="18" charset="0"/>
                <a:cs typeface="Times New Roman" pitchFamily="18" charset="0"/>
              </a:rPr>
              <a:t>ziggurat</a:t>
            </a:r>
            <a:r>
              <a:rPr lang="en-US" sz="2400" dirty="0">
                <a:latin typeface="Times New Roman" pitchFamily="18" charset="0"/>
                <a:cs typeface="Times New Roman" pitchFamily="18" charset="0"/>
              </a:rPr>
              <a:t>) and were ruled by kings or priest-kings</a:t>
            </a:r>
            <a:r>
              <a:rPr lang="en-US" sz="24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90274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451" y="335846"/>
            <a:ext cx="8848724" cy="563231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just"/>
            <a:r>
              <a:rPr lang="en-US" sz="2400" b="1" dirty="0">
                <a:solidFill>
                  <a:prstClr val="black"/>
                </a:solidFill>
                <a:latin typeface="Times New Roman" pitchFamily="18" charset="0"/>
                <a:cs typeface="Times New Roman" pitchFamily="18" charset="0"/>
              </a:rPr>
              <a:t>Egypt and the Nile Valley:</a:t>
            </a:r>
            <a:r>
              <a:rPr lang="en-US" sz="2400" dirty="0">
                <a:solidFill>
                  <a:prstClr val="black"/>
                </a:solidFill>
                <a:latin typeface="Times New Roman" pitchFamily="18" charset="0"/>
                <a:cs typeface="Times New Roman" pitchFamily="18" charset="0"/>
              </a:rPr>
              <a:t> Around the same time, </a:t>
            </a:r>
            <a:r>
              <a:rPr lang="en-US" sz="2400" b="1" dirty="0">
                <a:solidFill>
                  <a:prstClr val="black"/>
                </a:solidFill>
                <a:latin typeface="Times New Roman" pitchFamily="18" charset="0"/>
                <a:cs typeface="Times New Roman" pitchFamily="18" charset="0"/>
              </a:rPr>
              <a:t>Egypt</a:t>
            </a:r>
            <a:r>
              <a:rPr lang="en-US" sz="2400" dirty="0">
                <a:solidFill>
                  <a:prstClr val="black"/>
                </a:solidFill>
                <a:latin typeface="Times New Roman" pitchFamily="18" charset="0"/>
                <a:cs typeface="Times New Roman" pitchFamily="18" charset="0"/>
              </a:rPr>
              <a:t> saw the rise of city-states that eventually united into larger political entities under powerful rulers like the pharaohs. The development of irrigation along the </a:t>
            </a:r>
            <a:r>
              <a:rPr lang="en-US" sz="2400" b="1" dirty="0">
                <a:solidFill>
                  <a:prstClr val="black"/>
                </a:solidFill>
                <a:latin typeface="Times New Roman" pitchFamily="18" charset="0"/>
                <a:cs typeface="Times New Roman" pitchFamily="18" charset="0"/>
              </a:rPr>
              <a:t>Nile River</a:t>
            </a:r>
            <a:r>
              <a:rPr lang="en-US" sz="2400" dirty="0">
                <a:solidFill>
                  <a:prstClr val="black"/>
                </a:solidFill>
                <a:latin typeface="Times New Roman" pitchFamily="18" charset="0"/>
                <a:cs typeface="Times New Roman" pitchFamily="18" charset="0"/>
              </a:rPr>
              <a:t> allowed for the creation of a stable agricultural base, leading to surplus production, trade, and urbanization.</a:t>
            </a:r>
          </a:p>
          <a:p>
            <a:pPr lvl="0" algn="just"/>
            <a:r>
              <a:rPr lang="en-US" sz="2400" b="1" dirty="0">
                <a:solidFill>
                  <a:prstClr val="black"/>
                </a:solidFill>
                <a:latin typeface="Times New Roman" pitchFamily="18" charset="0"/>
                <a:cs typeface="Times New Roman" pitchFamily="18" charset="0"/>
              </a:rPr>
              <a:t>Indus Valley Civilization:</a:t>
            </a:r>
            <a:r>
              <a:rPr lang="en-US" sz="2400" dirty="0">
                <a:solidFill>
                  <a:prstClr val="black"/>
                </a:solidFill>
                <a:latin typeface="Times New Roman" pitchFamily="18" charset="0"/>
                <a:cs typeface="Times New Roman" pitchFamily="18" charset="0"/>
              </a:rPr>
              <a:t> Around 2,600 BCE, cities like </a:t>
            </a:r>
            <a:r>
              <a:rPr lang="en-US" sz="2400" b="1" dirty="0">
                <a:solidFill>
                  <a:prstClr val="black"/>
                </a:solidFill>
                <a:latin typeface="Times New Roman" pitchFamily="18" charset="0"/>
                <a:cs typeface="Times New Roman" pitchFamily="18" charset="0"/>
              </a:rPr>
              <a:t>Harappa</a:t>
            </a:r>
            <a:r>
              <a:rPr lang="en-US" sz="2400" dirty="0">
                <a:solidFill>
                  <a:prstClr val="black"/>
                </a:solidFill>
                <a:latin typeface="Times New Roman" pitchFamily="18" charset="0"/>
                <a:cs typeface="Times New Roman" pitchFamily="18" charset="0"/>
              </a:rPr>
              <a:t> and </a:t>
            </a:r>
            <a:r>
              <a:rPr lang="en-US" sz="2400" b="1" dirty="0">
                <a:solidFill>
                  <a:prstClr val="black"/>
                </a:solidFill>
                <a:latin typeface="Times New Roman" pitchFamily="18" charset="0"/>
                <a:cs typeface="Times New Roman" pitchFamily="18" charset="0"/>
              </a:rPr>
              <a:t>Mohenjo-Daro</a:t>
            </a:r>
            <a:r>
              <a:rPr lang="en-US" sz="2400" dirty="0">
                <a:solidFill>
                  <a:prstClr val="black"/>
                </a:solidFill>
                <a:latin typeface="Times New Roman" pitchFamily="18" charset="0"/>
                <a:cs typeface="Times New Roman" pitchFamily="18" charset="0"/>
              </a:rPr>
              <a:t> emerged in the </a:t>
            </a:r>
            <a:r>
              <a:rPr lang="en-US" sz="2400" b="1" dirty="0">
                <a:solidFill>
                  <a:prstClr val="black"/>
                </a:solidFill>
                <a:latin typeface="Times New Roman" pitchFamily="18" charset="0"/>
                <a:cs typeface="Times New Roman" pitchFamily="18" charset="0"/>
              </a:rPr>
              <a:t>Indus Valley</a:t>
            </a:r>
            <a:r>
              <a:rPr lang="en-US" sz="2400" dirty="0">
                <a:solidFill>
                  <a:prstClr val="black"/>
                </a:solidFill>
                <a:latin typeface="Times New Roman" pitchFamily="18" charset="0"/>
                <a:cs typeface="Times New Roman" pitchFamily="18" charset="0"/>
              </a:rPr>
              <a:t> (modern-day Pakistan and India). These cities were highly planned, with advanced drainage systems and standardized building layouts, reflecting sophisticated governance.</a:t>
            </a:r>
          </a:p>
          <a:p>
            <a:pPr lvl="0" algn="just"/>
            <a:r>
              <a:rPr lang="en-US" sz="2400" b="1" dirty="0">
                <a:solidFill>
                  <a:prstClr val="black"/>
                </a:solidFill>
                <a:latin typeface="Times New Roman" pitchFamily="18" charset="0"/>
                <a:cs typeface="Times New Roman" pitchFamily="18" charset="0"/>
              </a:rPr>
              <a:t>Mesoamerica:</a:t>
            </a:r>
            <a:r>
              <a:rPr lang="en-US" sz="2400" dirty="0">
                <a:solidFill>
                  <a:prstClr val="black"/>
                </a:solidFill>
                <a:latin typeface="Times New Roman" pitchFamily="18" charset="0"/>
                <a:cs typeface="Times New Roman" pitchFamily="18" charset="0"/>
              </a:rPr>
              <a:t> In </a:t>
            </a:r>
            <a:r>
              <a:rPr lang="en-US" sz="2400" b="1" dirty="0">
                <a:solidFill>
                  <a:prstClr val="black"/>
                </a:solidFill>
                <a:latin typeface="Times New Roman" pitchFamily="18" charset="0"/>
                <a:cs typeface="Times New Roman" pitchFamily="18" charset="0"/>
              </a:rPr>
              <a:t>Mesoamerica</a:t>
            </a:r>
            <a:r>
              <a:rPr lang="en-US" sz="2400" dirty="0">
                <a:solidFill>
                  <a:prstClr val="black"/>
                </a:solidFill>
                <a:latin typeface="Times New Roman" pitchFamily="18" charset="0"/>
                <a:cs typeface="Times New Roman" pitchFamily="18" charset="0"/>
              </a:rPr>
              <a:t>, city-states like </a:t>
            </a:r>
            <a:r>
              <a:rPr lang="en-US" sz="2400" b="1" dirty="0">
                <a:solidFill>
                  <a:prstClr val="black"/>
                </a:solidFill>
                <a:latin typeface="Times New Roman" pitchFamily="18" charset="0"/>
                <a:cs typeface="Times New Roman" pitchFamily="18" charset="0"/>
              </a:rPr>
              <a:t>Teotihuacan</a:t>
            </a:r>
            <a:r>
              <a:rPr lang="en-US" sz="2400" dirty="0">
                <a:solidFill>
                  <a:prstClr val="black"/>
                </a:solidFill>
                <a:latin typeface="Times New Roman" pitchFamily="18" charset="0"/>
                <a:cs typeface="Times New Roman" pitchFamily="18" charset="0"/>
              </a:rPr>
              <a:t> and the early </a:t>
            </a:r>
            <a:r>
              <a:rPr lang="en-US" sz="2400" b="1" dirty="0">
                <a:solidFill>
                  <a:prstClr val="black"/>
                </a:solidFill>
                <a:latin typeface="Times New Roman" pitchFamily="18" charset="0"/>
                <a:cs typeface="Times New Roman" pitchFamily="18" charset="0"/>
              </a:rPr>
              <a:t>Mayan city-states</a:t>
            </a:r>
            <a:r>
              <a:rPr lang="en-US" sz="2400" dirty="0">
                <a:solidFill>
                  <a:prstClr val="black"/>
                </a:solidFill>
                <a:latin typeface="Times New Roman" pitchFamily="18" charset="0"/>
                <a:cs typeface="Times New Roman" pitchFamily="18" charset="0"/>
              </a:rPr>
              <a:t> (e.g., Tikal and </a:t>
            </a:r>
            <a:r>
              <a:rPr lang="en-US" sz="2400" dirty="0" err="1">
                <a:solidFill>
                  <a:prstClr val="black"/>
                </a:solidFill>
                <a:latin typeface="Times New Roman" pitchFamily="18" charset="0"/>
                <a:cs typeface="Times New Roman" pitchFamily="18" charset="0"/>
              </a:rPr>
              <a:t>Calakmul</a:t>
            </a:r>
            <a:r>
              <a:rPr lang="en-US" sz="2400" dirty="0">
                <a:solidFill>
                  <a:prstClr val="black"/>
                </a:solidFill>
                <a:latin typeface="Times New Roman" pitchFamily="18" charset="0"/>
                <a:cs typeface="Times New Roman" pitchFamily="18" charset="0"/>
              </a:rPr>
              <a:t>) emerged around 1,000-500 BCE. These civilizations also relied heavily on agriculture, particularly the cultivation of maize, and developed complex social hierarchies and religious institutions</a:t>
            </a:r>
          </a:p>
        </p:txBody>
      </p:sp>
    </p:spTree>
    <p:extLst>
      <p:ext uri="{BB962C8B-B14F-4D97-AF65-F5344CB8AC3E}">
        <p14:creationId xmlns:p14="http://schemas.microsoft.com/office/powerpoint/2010/main" val="277278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514350"/>
            <a:ext cx="8845549"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807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50" y="56287"/>
            <a:ext cx="7343776"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2400" b="1" dirty="0" smtClean="0">
                <a:latin typeface="Times New Roman" pitchFamily="18" charset="0"/>
                <a:cs typeface="Times New Roman" pitchFamily="18" charset="0"/>
              </a:rPr>
              <a:t>The impact </a:t>
            </a:r>
            <a:r>
              <a:rPr lang="en-US" sz="2400" b="1" dirty="0">
                <a:latin typeface="Times New Roman" pitchFamily="18" charset="0"/>
                <a:cs typeface="Times New Roman" pitchFamily="18" charset="0"/>
              </a:rPr>
              <a:t>of ancient </a:t>
            </a:r>
            <a:r>
              <a:rPr lang="en-US" sz="2400" b="1" dirty="0" smtClean="0">
                <a:latin typeface="Times New Roman" pitchFamily="18" charset="0"/>
                <a:cs typeface="Times New Roman" pitchFamily="18" charset="0"/>
              </a:rPr>
              <a:t>civilizations </a:t>
            </a:r>
            <a:r>
              <a:rPr lang="en-US" sz="2400" b="1" dirty="0">
                <a:latin typeface="Times New Roman" pitchFamily="18" charset="0"/>
                <a:cs typeface="Times New Roman" pitchFamily="18" charset="0"/>
              </a:rPr>
              <a:t>on the environment. </a:t>
            </a:r>
          </a:p>
        </p:txBody>
      </p:sp>
      <p:sp>
        <p:nvSpPr>
          <p:cNvPr id="3" name="Rectangle 2"/>
          <p:cNvSpPr/>
          <p:nvPr/>
        </p:nvSpPr>
        <p:spPr>
          <a:xfrm>
            <a:off x="66676" y="647670"/>
            <a:ext cx="9144000" cy="618630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fontAlgn="ctr"/>
            <a:r>
              <a:rPr lang="en-US" dirty="0">
                <a:latin typeface="Times New Roman" pitchFamily="18" charset="0"/>
                <a:cs typeface="Times New Roman" pitchFamily="18" charset="0"/>
              </a:rPr>
              <a:t>Ancient civilizations impacted the environment in many ways, including: </a:t>
            </a:r>
          </a:p>
          <a:p>
            <a:pPr algn="just"/>
            <a:r>
              <a:rPr lang="en-US" dirty="0">
                <a:latin typeface="Times New Roman" pitchFamily="18" charset="0"/>
                <a:cs typeface="Times New Roman" pitchFamily="18" charset="0"/>
              </a:rPr>
              <a:t> </a:t>
            </a:r>
          </a:p>
          <a:p>
            <a:pPr algn="just" fontAlgn="ctr"/>
            <a:r>
              <a:rPr lang="en-US" b="1" dirty="0">
                <a:latin typeface="Times New Roman" pitchFamily="18" charset="0"/>
                <a:cs typeface="Times New Roman" pitchFamily="18" charset="0"/>
              </a:rPr>
              <a:t>Deforestation:</a:t>
            </a:r>
            <a:r>
              <a:rPr lang="en-US" dirty="0">
                <a:latin typeface="Times New Roman" pitchFamily="18" charset="0"/>
                <a:cs typeface="Times New Roman" pitchFamily="18" charset="0"/>
              </a:rPr>
              <a:t> The use of bronze axes to clear forests for agriculture led to widespread deforestation. </a:t>
            </a:r>
          </a:p>
          <a:p>
            <a:pPr algn="just"/>
            <a:r>
              <a:rPr lang="en-US" dirty="0">
                <a:latin typeface="Times New Roman" pitchFamily="18" charset="0"/>
                <a:cs typeface="Times New Roman" pitchFamily="18" charset="0"/>
              </a:rPr>
              <a:t> </a:t>
            </a:r>
          </a:p>
          <a:p>
            <a:pPr algn="just" fontAlgn="ctr"/>
            <a:r>
              <a:rPr lang="en-US" b="1" dirty="0">
                <a:latin typeface="Times New Roman" pitchFamily="18" charset="0"/>
                <a:cs typeface="Times New Roman" pitchFamily="18" charset="0"/>
              </a:rPr>
              <a:t>Loss of biodiversity:</a:t>
            </a:r>
            <a:r>
              <a:rPr lang="en-US" dirty="0">
                <a:latin typeface="Times New Roman" pitchFamily="18" charset="0"/>
                <a:cs typeface="Times New Roman" pitchFamily="18" charset="0"/>
              </a:rPr>
              <a:t> The clearing of forests led to a reduction in biodiversity. </a:t>
            </a:r>
          </a:p>
          <a:p>
            <a:pPr algn="just"/>
            <a:r>
              <a:rPr lang="en-US" dirty="0">
                <a:latin typeface="Times New Roman" pitchFamily="18" charset="0"/>
                <a:cs typeface="Times New Roman" pitchFamily="18" charset="0"/>
              </a:rPr>
              <a:t> </a:t>
            </a:r>
          </a:p>
          <a:p>
            <a:pPr algn="just" fontAlgn="ctr"/>
            <a:r>
              <a:rPr lang="en-US" b="1" dirty="0">
                <a:latin typeface="Times New Roman" pitchFamily="18" charset="0"/>
                <a:cs typeface="Times New Roman" pitchFamily="18" charset="0"/>
              </a:rPr>
              <a:t>Changes to the carbon cycle:</a:t>
            </a:r>
            <a:r>
              <a:rPr lang="en-US" dirty="0">
                <a:latin typeface="Times New Roman" pitchFamily="18" charset="0"/>
                <a:cs typeface="Times New Roman" pitchFamily="18" charset="0"/>
              </a:rPr>
              <a:t> The burning of forests for agriculture and the drainage of wetlands for rice cultivation released greenhouse gases and methane into the atmosphere. </a:t>
            </a:r>
          </a:p>
          <a:p>
            <a:pPr algn="just"/>
            <a:r>
              <a:rPr lang="en-US" dirty="0">
                <a:latin typeface="Times New Roman" pitchFamily="18" charset="0"/>
                <a:cs typeface="Times New Roman" pitchFamily="18" charset="0"/>
              </a:rPr>
              <a:t> </a:t>
            </a:r>
          </a:p>
          <a:p>
            <a:pPr algn="just" fontAlgn="ctr"/>
            <a:r>
              <a:rPr lang="en-US" b="1" dirty="0">
                <a:latin typeface="Times New Roman" pitchFamily="18" charset="0"/>
                <a:cs typeface="Times New Roman" pitchFamily="18" charset="0"/>
              </a:rPr>
              <a:t>Soil erosion: </a:t>
            </a:r>
            <a:r>
              <a:rPr lang="en-US" dirty="0">
                <a:latin typeface="Times New Roman" pitchFamily="18" charset="0"/>
                <a:cs typeface="Times New Roman" pitchFamily="18" charset="0"/>
              </a:rPr>
              <a:t>The cutting of forests led to soil erosion, which extended coastal plains seaward. This caused many ancient cities, such as Troy, </a:t>
            </a:r>
            <a:r>
              <a:rPr lang="en-US" dirty="0" err="1">
                <a:latin typeface="Times New Roman" pitchFamily="18" charset="0"/>
                <a:cs typeface="Times New Roman" pitchFamily="18" charset="0"/>
              </a:rPr>
              <a:t>Myceneae</a:t>
            </a:r>
            <a:r>
              <a:rPr lang="en-US" dirty="0">
                <a:latin typeface="Times New Roman" pitchFamily="18" charset="0"/>
                <a:cs typeface="Times New Roman" pitchFamily="18" charset="0"/>
              </a:rPr>
              <a:t>, and Ephesus, to move inland. </a:t>
            </a:r>
          </a:p>
          <a:p>
            <a:pPr algn="just"/>
            <a:r>
              <a:rPr lang="en-US" dirty="0">
                <a:latin typeface="Times New Roman" pitchFamily="18" charset="0"/>
                <a:cs typeface="Times New Roman" pitchFamily="18" charset="0"/>
              </a:rPr>
              <a:t> </a:t>
            </a:r>
          </a:p>
          <a:p>
            <a:pPr algn="just" fontAlgn="ctr"/>
            <a:r>
              <a:rPr lang="en-US" b="1" dirty="0">
                <a:latin typeface="Times New Roman" pitchFamily="18" charset="0"/>
                <a:cs typeface="Times New Roman" pitchFamily="18" charset="0"/>
              </a:rPr>
              <a:t>Domestication of plants and animals</a:t>
            </a:r>
            <a:r>
              <a:rPr lang="en-US" dirty="0">
                <a:latin typeface="Times New Roman" pitchFamily="18" charset="0"/>
                <a:cs typeface="Times New Roman" pitchFamily="18" charset="0"/>
              </a:rPr>
              <a:t>: Humans began to domesticate plants and animals, making them dependent on human interaction</a:t>
            </a:r>
            <a:r>
              <a:rPr lang="en-US" dirty="0" smtClean="0">
                <a:latin typeface="Times New Roman" pitchFamily="18" charset="0"/>
                <a:cs typeface="Times New Roman" pitchFamily="18" charset="0"/>
              </a:rPr>
              <a:t>.</a:t>
            </a:r>
          </a:p>
          <a:p>
            <a:pPr algn="just" fontAlgn="ct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b="1" dirty="0">
                <a:latin typeface="Times New Roman" pitchFamily="18" charset="0"/>
                <a:cs typeface="Times New Roman" pitchFamily="18" charset="0"/>
              </a:rPr>
              <a:t>Climate Change and Collapse of Civilizations</a:t>
            </a:r>
          </a:p>
          <a:p>
            <a:pPr algn="just"/>
            <a:r>
              <a:rPr lang="en-US" dirty="0">
                <a:latin typeface="Times New Roman" pitchFamily="18" charset="0"/>
                <a:cs typeface="Times New Roman" pitchFamily="18" charset="0"/>
              </a:rPr>
              <a:t>Environmental degradation often played a role in the decline or collapse of ancient civilizations, as the depletion of natural resources or changes in climate made it difficult for societies to survive.</a:t>
            </a:r>
          </a:p>
          <a:p>
            <a:pPr algn="just" fontAlgn="ct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3750327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Environment, class, and the fate of civilizations | Climate &amp; Capita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63" y="126270"/>
            <a:ext cx="8820150" cy="272170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was the Indus Valley Civilization? | Live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8" y="3286127"/>
            <a:ext cx="4161412" cy="273367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ow Did Indus Valley Civilisation End? Impact of Climate Change on Monsoon  Patterns Might Be The Reason, Say Scientis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274" y="3286127"/>
            <a:ext cx="4657725" cy="27336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338009" y="6150918"/>
            <a:ext cx="3390480" cy="461665"/>
          </a:xfrm>
          <a:prstGeom prst="rect">
            <a:avLst/>
          </a:prstGeom>
        </p:spPr>
        <p:txBody>
          <a:bodyPr wrap="none">
            <a:spAutoFit/>
          </a:bodyPr>
          <a:lstStyle/>
          <a:p>
            <a:r>
              <a:rPr lang="en-US" sz="2400" b="1" dirty="0">
                <a:solidFill>
                  <a:prstClr val="black"/>
                </a:solidFill>
                <a:latin typeface="Times New Roman" pitchFamily="18" charset="0"/>
                <a:cs typeface="Times New Roman" pitchFamily="18" charset="0"/>
              </a:rPr>
              <a:t>Indus </a:t>
            </a:r>
            <a:r>
              <a:rPr lang="en-US" sz="2400" b="1" dirty="0" smtClean="0">
                <a:solidFill>
                  <a:prstClr val="black"/>
                </a:solidFill>
                <a:latin typeface="Times New Roman" pitchFamily="18" charset="0"/>
                <a:cs typeface="Times New Roman" pitchFamily="18" charset="0"/>
              </a:rPr>
              <a:t>Valley civilization</a:t>
            </a:r>
            <a:r>
              <a:rPr lang="en-US" sz="2400" dirty="0" smtClean="0">
                <a:solidFill>
                  <a:prstClr val="black"/>
                </a:solidFill>
                <a:latin typeface="Times New Roman" pitchFamily="18" charset="0"/>
                <a:cs typeface="Times New Roman" pitchFamily="18" charset="0"/>
              </a:rPr>
              <a:t> </a:t>
            </a:r>
            <a:endParaRPr lang="en-US" dirty="0"/>
          </a:p>
        </p:txBody>
      </p:sp>
      <p:sp>
        <p:nvSpPr>
          <p:cNvPr id="3" name="Rectangle 2"/>
          <p:cNvSpPr/>
          <p:nvPr/>
        </p:nvSpPr>
        <p:spPr>
          <a:xfrm>
            <a:off x="2610139" y="2844285"/>
            <a:ext cx="4204997" cy="369332"/>
          </a:xfrm>
          <a:prstGeom prst="rect">
            <a:avLst/>
          </a:prstGeom>
        </p:spPr>
        <p:txBody>
          <a:bodyPr wrap="none">
            <a:spAutoFit/>
          </a:bodyPr>
          <a:lstStyle/>
          <a:p>
            <a:r>
              <a:rPr lang="en-US" b="1" dirty="0">
                <a:latin typeface="Times New Roman" pitchFamily="18" charset="0"/>
                <a:cs typeface="Times New Roman" pitchFamily="18" charset="0"/>
              </a:rPr>
              <a:t>Mayan pyramid in </a:t>
            </a:r>
            <a:r>
              <a:rPr lang="en-US" b="1" dirty="0" err="1">
                <a:latin typeface="Times New Roman" pitchFamily="18" charset="0"/>
                <a:cs typeface="Times New Roman" pitchFamily="18" charset="0"/>
              </a:rPr>
              <a:t>Chichen</a:t>
            </a:r>
            <a:r>
              <a:rPr lang="en-US" b="1" dirty="0">
                <a:latin typeface="Times New Roman" pitchFamily="18" charset="0"/>
                <a:cs typeface="Times New Roman" pitchFamily="18" charset="0"/>
              </a:rPr>
              <a:t>-Itza, Mexico</a:t>
            </a:r>
          </a:p>
        </p:txBody>
      </p:sp>
    </p:spTree>
    <p:extLst>
      <p:ext uri="{BB962C8B-B14F-4D97-AF65-F5344CB8AC3E}">
        <p14:creationId xmlns:p14="http://schemas.microsoft.com/office/powerpoint/2010/main" val="34310886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775" y="38785"/>
            <a:ext cx="8696325"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solidFill>
                  <a:srgbClr val="000000"/>
                </a:solidFill>
                <a:latin typeface="Times New Roman"/>
              </a:rPr>
              <a:t>Emergence of Environmentalism: Anthropocentric and eco-centric perspectives </a:t>
            </a:r>
            <a:endParaRPr lang="en-US" b="1" dirty="0"/>
          </a:p>
        </p:txBody>
      </p:sp>
      <p:sp>
        <p:nvSpPr>
          <p:cNvPr id="4" name="Rectangle 3"/>
          <p:cNvSpPr/>
          <p:nvPr/>
        </p:nvSpPr>
        <p:spPr>
          <a:xfrm>
            <a:off x="180975" y="646332"/>
            <a:ext cx="8801100" cy="59093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n-US" dirty="0">
                <a:latin typeface="Times New Roman" pitchFamily="18" charset="0"/>
                <a:cs typeface="Times New Roman" pitchFamily="18" charset="0"/>
              </a:rPr>
              <a:t>The emergence of environmentalism is rooted in the growing awareness of human impacts on the natural world, evolving over time through various philosophical and ethical frameworks. Two key perspectives that have shaped environmental thought are </a:t>
            </a:r>
            <a:r>
              <a:rPr lang="en-US" b="1" dirty="0">
                <a:latin typeface="Times New Roman" pitchFamily="18" charset="0"/>
                <a:cs typeface="Times New Roman" pitchFamily="18" charset="0"/>
              </a:rPr>
              <a:t>anthropocentrism</a:t>
            </a:r>
            <a:r>
              <a:rPr lang="en-US" dirty="0">
                <a:latin typeface="Times New Roman" pitchFamily="18" charset="0"/>
                <a:cs typeface="Times New Roman" pitchFamily="18" charset="0"/>
              </a:rPr>
              <a:t> and </a:t>
            </a:r>
            <a:r>
              <a:rPr lang="en-US" b="1" dirty="0">
                <a:latin typeface="Times New Roman" pitchFamily="18" charset="0"/>
                <a:cs typeface="Times New Roman" pitchFamily="18" charset="0"/>
              </a:rPr>
              <a:t>eco-centrism</a:t>
            </a:r>
            <a:r>
              <a:rPr lang="en-US" dirty="0">
                <a:latin typeface="Times New Roman" pitchFamily="18" charset="0"/>
                <a:cs typeface="Times New Roman" pitchFamily="18" charset="0"/>
              </a:rPr>
              <a:t>.</a:t>
            </a:r>
          </a:p>
          <a:p>
            <a:pPr algn="just"/>
            <a:r>
              <a:rPr lang="en-US" b="1" dirty="0">
                <a:latin typeface="Times New Roman" pitchFamily="18" charset="0"/>
                <a:cs typeface="Times New Roman" pitchFamily="18" charset="0"/>
              </a:rPr>
              <a:t>1. Anthropocentric Perspective</a:t>
            </a:r>
          </a:p>
          <a:p>
            <a:pPr algn="just"/>
            <a:r>
              <a:rPr lang="en-US" b="1" dirty="0">
                <a:latin typeface="Times New Roman" pitchFamily="18" charset="0"/>
                <a:cs typeface="Times New Roman" pitchFamily="18" charset="0"/>
              </a:rPr>
              <a:t>Definition:</a:t>
            </a:r>
            <a:r>
              <a:rPr lang="en-US" dirty="0">
                <a:latin typeface="Times New Roman" pitchFamily="18" charset="0"/>
                <a:cs typeface="Times New Roman" pitchFamily="18" charset="0"/>
              </a:rPr>
              <a:t> Anthropocentrism is a human-centered view of the world, where nature and the environment are valued primarily for their utility and benefits to human beings. It places humans at the center of moral consideration, with nature regarded as a resource to be managed and used for human well-being.</a:t>
            </a:r>
          </a:p>
          <a:p>
            <a:pPr algn="just"/>
            <a:r>
              <a:rPr lang="en-US" b="1" dirty="0">
                <a:latin typeface="Times New Roman" pitchFamily="18" charset="0"/>
                <a:cs typeface="Times New Roman" pitchFamily="18" charset="0"/>
              </a:rPr>
              <a:t>Key Features:</a:t>
            </a:r>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Human Dominance:</a:t>
            </a:r>
            <a:r>
              <a:rPr lang="en-US" dirty="0">
                <a:latin typeface="Times New Roman" pitchFamily="18" charset="0"/>
                <a:cs typeface="Times New Roman" pitchFamily="18" charset="0"/>
              </a:rPr>
              <a:t> The belief that humans are the most important entities in the universe, and nature exists to serve human needs. This perspective has historically underpinned many of the world's major religions, philosophies, and economic systems.</a:t>
            </a:r>
          </a:p>
          <a:p>
            <a:pPr algn="just"/>
            <a:r>
              <a:rPr lang="en-US" b="1" dirty="0">
                <a:latin typeface="Times New Roman" pitchFamily="18" charset="0"/>
                <a:cs typeface="Times New Roman" pitchFamily="18" charset="0"/>
              </a:rPr>
              <a:t>Conservation for Human Benefit:</a:t>
            </a:r>
            <a:r>
              <a:rPr lang="en-US" dirty="0">
                <a:latin typeface="Times New Roman" pitchFamily="18" charset="0"/>
                <a:cs typeface="Times New Roman" pitchFamily="18" charset="0"/>
              </a:rPr>
              <a:t> In the anthropocentric view, environmental protection is justified to the extent that it benefits humans. Conservation efforts are often driven by the need to ensure sustainable resources, prevent harm to human health, and maintain economic productivity.</a:t>
            </a:r>
          </a:p>
          <a:p>
            <a:pPr algn="just"/>
            <a:r>
              <a:rPr lang="en-US" b="1" dirty="0">
                <a:latin typeface="Times New Roman" pitchFamily="18" charset="0"/>
                <a:cs typeface="Times New Roman" pitchFamily="18" charset="0"/>
              </a:rPr>
              <a:t>Environmentalism as Resource Management:</a:t>
            </a:r>
            <a:r>
              <a:rPr lang="en-US" dirty="0">
                <a:latin typeface="Times New Roman" pitchFamily="18" charset="0"/>
                <a:cs typeface="Times New Roman" pitchFamily="18" charset="0"/>
              </a:rPr>
              <a:t> This perspective supports the idea of sustainable development, where the environment is protected primarily to ensure the long-term availability of resources for human use. For example, preserving forests is seen as important because they provide oxygen, timber, and recreational spaces for people.</a:t>
            </a:r>
          </a:p>
        </p:txBody>
      </p:sp>
    </p:spTree>
    <p:extLst>
      <p:ext uri="{BB962C8B-B14F-4D97-AF65-F5344CB8AC3E}">
        <p14:creationId xmlns:p14="http://schemas.microsoft.com/office/powerpoint/2010/main" val="1765596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nthropocentric vs Ecocentric &amp; The Effect of Environmental Ideologies | by  Amber Butler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2232024" y="1066801"/>
            <a:ext cx="4930775" cy="54682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513766" y="272504"/>
            <a:ext cx="4573624"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sz="2800" b="1" dirty="0">
                <a:latin typeface="Times New Roman" pitchFamily="18" charset="0"/>
                <a:cs typeface="Times New Roman" pitchFamily="18" charset="0"/>
              </a:rPr>
              <a:t>Anthropocentric Perspective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74336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Man-and-Environment-4-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389900"/>
            <a:ext cx="8743950" cy="5940088"/>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sz="2000" b="1" dirty="0">
                <a:latin typeface="Times New Roman" pitchFamily="18" charset="0"/>
                <a:cs typeface="Times New Roman" pitchFamily="18" charset="0"/>
              </a:rPr>
              <a:t>Eco-Centric Perspective</a:t>
            </a:r>
          </a:p>
          <a:p>
            <a:pPr algn="just"/>
            <a:r>
              <a:rPr lang="en-US" sz="2000" b="1" dirty="0">
                <a:latin typeface="Times New Roman" pitchFamily="18" charset="0"/>
                <a:cs typeface="Times New Roman" pitchFamily="18" charset="0"/>
              </a:rPr>
              <a:t>Definition:</a:t>
            </a:r>
            <a:r>
              <a:rPr lang="en-US" sz="2000" dirty="0">
                <a:latin typeface="Times New Roman" pitchFamily="18" charset="0"/>
                <a:cs typeface="Times New Roman" pitchFamily="18" charset="0"/>
              </a:rPr>
              <a:t> Eco-centrism is a nature-centered worldview that places intrinsic value on all living organisms and ecosystems, regardless of their usefulness to humans. It emphasizes the interconnectedness of all life forms and the importance of protecting the environment for its own sake.</a:t>
            </a:r>
          </a:p>
          <a:p>
            <a:pPr algn="just"/>
            <a:r>
              <a:rPr lang="en-US" sz="2000" b="1" dirty="0">
                <a:latin typeface="Times New Roman" pitchFamily="18" charset="0"/>
                <a:cs typeface="Times New Roman" pitchFamily="18" charset="0"/>
              </a:rPr>
              <a:t>Key Features:</a:t>
            </a: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Intrinsic Value of Nature:</a:t>
            </a:r>
            <a:r>
              <a:rPr lang="en-US" sz="2000" dirty="0">
                <a:latin typeface="Times New Roman" pitchFamily="18" charset="0"/>
                <a:cs typeface="Times New Roman" pitchFamily="18" charset="0"/>
              </a:rPr>
              <a:t> Eco-centrism holds that nature has value independent of human needs or desires. All life forms, from plants and animals to ecosystems and landscapes, have the right to exist and flourish.</a:t>
            </a:r>
          </a:p>
          <a:p>
            <a:pPr algn="just"/>
            <a:r>
              <a:rPr lang="en-US" sz="2000" b="1" dirty="0">
                <a:latin typeface="Times New Roman" pitchFamily="18" charset="0"/>
                <a:cs typeface="Times New Roman" pitchFamily="18" charset="0"/>
              </a:rPr>
              <a:t>Interdependence:</a:t>
            </a:r>
            <a:r>
              <a:rPr lang="en-US" sz="2000" dirty="0">
                <a:latin typeface="Times New Roman" pitchFamily="18" charset="0"/>
                <a:cs typeface="Times New Roman" pitchFamily="18" charset="0"/>
              </a:rPr>
              <a:t> This perspective emphasizes the interconnectedness of humans and nature, where human well-being is seen as dependent on the health of ecosystems. Eco-centrism often advocates for a holistic approach to environmental protection, recognizing that damaging one part of the ecosystem can have ripple effects on the whole.</a:t>
            </a:r>
          </a:p>
          <a:p>
            <a:pPr algn="just"/>
            <a:r>
              <a:rPr lang="en-US" sz="2000" b="1" dirty="0">
                <a:latin typeface="Times New Roman" pitchFamily="18" charset="0"/>
                <a:cs typeface="Times New Roman" pitchFamily="18" charset="0"/>
              </a:rPr>
              <a:t>Ethical Responsibility:</a:t>
            </a:r>
            <a:r>
              <a:rPr lang="en-US" sz="2000" dirty="0">
                <a:latin typeface="Times New Roman" pitchFamily="18" charset="0"/>
                <a:cs typeface="Times New Roman" pitchFamily="18" charset="0"/>
              </a:rPr>
              <a:t> Eco-centric environmentalism is grounded in an ethical responsibility to protect the environment not just for human benefit but for the well-being of all species. This perspective leads to a more radical critique of human exploitation of nature and often calls for more stringent environmental protection policies.</a:t>
            </a:r>
          </a:p>
        </p:txBody>
      </p:sp>
    </p:spTree>
    <p:extLst>
      <p:ext uri="{BB962C8B-B14F-4D97-AF65-F5344CB8AC3E}">
        <p14:creationId xmlns:p14="http://schemas.microsoft.com/office/powerpoint/2010/main" val="1485506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thropocentric vs Ecocentric &amp; The Effect of Environmental Ideologies | by  Amber Butler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l="54846"/>
          <a:stretch/>
        </p:blipFill>
        <p:spPr bwMode="auto">
          <a:xfrm>
            <a:off x="1381125" y="838200"/>
            <a:ext cx="6048375" cy="54197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48250" y="121503"/>
            <a:ext cx="3352200" cy="461665"/>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pPr algn="just"/>
            <a:r>
              <a:rPr lang="en-US" sz="2400" b="1" dirty="0">
                <a:solidFill>
                  <a:schemeClr val="tx1"/>
                </a:solidFill>
                <a:latin typeface="Times New Roman" pitchFamily="18" charset="0"/>
                <a:cs typeface="Times New Roman" pitchFamily="18" charset="0"/>
              </a:rPr>
              <a:t>Eco-Centric</a:t>
            </a:r>
            <a:r>
              <a:rPr lang="en-US" sz="2400" b="1" dirty="0">
                <a:latin typeface="Times New Roman" pitchFamily="18" charset="0"/>
                <a:cs typeface="Times New Roman" pitchFamily="18" charset="0"/>
              </a:rPr>
              <a:t> </a:t>
            </a:r>
            <a:r>
              <a:rPr lang="en-US" sz="2400" b="1" dirty="0">
                <a:solidFill>
                  <a:schemeClr val="tx1"/>
                </a:solidFill>
                <a:latin typeface="Times New Roman" pitchFamily="18" charset="0"/>
                <a:cs typeface="Times New Roman" pitchFamily="18" charset="0"/>
              </a:rPr>
              <a:t>Perspective</a:t>
            </a:r>
          </a:p>
        </p:txBody>
      </p:sp>
    </p:spTree>
    <p:extLst>
      <p:ext uri="{BB962C8B-B14F-4D97-AF65-F5344CB8AC3E}">
        <p14:creationId xmlns:p14="http://schemas.microsoft.com/office/powerpoint/2010/main" val="2638243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275" y="1028343"/>
            <a:ext cx="8458199" cy="489364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400" b="1" dirty="0">
                <a:latin typeface="Times New Roman" pitchFamily="18" charset="0"/>
                <a:cs typeface="Times New Roman" pitchFamily="18" charset="0"/>
              </a:rPr>
              <a:t>Conclusion</a:t>
            </a:r>
          </a:p>
          <a:p>
            <a:pPr marL="342900" indent="-342900" algn="just">
              <a:buFont typeface="Wingdings" pitchFamily="2" charset="2"/>
              <a:buChar char="Ø"/>
            </a:pPr>
            <a:r>
              <a:rPr lang="en-US" sz="2400" dirty="0">
                <a:latin typeface="Times New Roman" pitchFamily="18" charset="0"/>
                <a:cs typeface="Times New Roman" pitchFamily="18" charset="0"/>
              </a:rPr>
              <a:t>The emergence of environmentalism reflects a growing awareness of humanity’s impact on the planet. </a:t>
            </a: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Anthropocentric </a:t>
            </a:r>
            <a:r>
              <a:rPr lang="en-US" sz="2400" dirty="0">
                <a:latin typeface="Times New Roman" pitchFamily="18" charset="0"/>
                <a:cs typeface="Times New Roman" pitchFamily="18" charset="0"/>
              </a:rPr>
              <a:t>and eco-centric perspectives represent two key ways of understanding the relationship between humans and nature. While anthropocentrism focuses on the benefits of the environment for humans and sustainable management of resources, eco-centrism emphasizes the intrinsic value of nature and advocates for its protection beyond human interests. </a:t>
            </a:r>
            <a:endParaRPr lang="en-US" sz="2400" dirty="0" smtClean="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Both </a:t>
            </a:r>
            <a:r>
              <a:rPr lang="en-US" sz="2400" dirty="0">
                <a:latin typeface="Times New Roman" pitchFamily="18" charset="0"/>
                <a:cs typeface="Times New Roman" pitchFamily="18" charset="0"/>
              </a:rPr>
              <a:t>perspectives contribute to contemporary environmental thought and policy, shaping how we address global environmental challenges like climate change, biodiversity loss, and resource depletion.</a:t>
            </a:r>
          </a:p>
        </p:txBody>
      </p:sp>
    </p:spTree>
    <p:extLst>
      <p:ext uri="{BB962C8B-B14F-4D97-AF65-F5344CB8AC3E}">
        <p14:creationId xmlns:p14="http://schemas.microsoft.com/office/powerpoint/2010/main" val="2447461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9074" y="248335"/>
            <a:ext cx="8353425"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b="1" dirty="0">
                <a:latin typeface="Times New Roman" pitchFamily="18" charset="0"/>
                <a:cs typeface="Times New Roman" pitchFamily="18" charset="0"/>
              </a:rPr>
              <a:t>S</a:t>
            </a:r>
            <a:r>
              <a:rPr lang="en-US" sz="2400" b="1" dirty="0" smtClean="0">
                <a:latin typeface="Times New Roman" pitchFamily="18" charset="0"/>
                <a:cs typeface="Times New Roman" pitchFamily="18" charset="0"/>
              </a:rPr>
              <a:t>ignificant </a:t>
            </a:r>
            <a:r>
              <a:rPr lang="en-US" sz="2400" b="1" dirty="0">
                <a:latin typeface="Times New Roman" pitchFamily="18" charset="0"/>
                <a:cs typeface="Times New Roman" pitchFamily="18" charset="0"/>
              </a:rPr>
              <a:t>thinkers and their contributions to environmental philosophy </a:t>
            </a:r>
          </a:p>
        </p:txBody>
      </p:sp>
      <p:sp>
        <p:nvSpPr>
          <p:cNvPr id="3" name="Rectangle 2"/>
          <p:cNvSpPr/>
          <p:nvPr/>
        </p:nvSpPr>
        <p:spPr>
          <a:xfrm>
            <a:off x="219074" y="1237714"/>
            <a:ext cx="8743950"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dirty="0">
                <a:latin typeface="Times New Roman" pitchFamily="18" charset="0"/>
                <a:cs typeface="Times New Roman" pitchFamily="18" charset="0"/>
              </a:rPr>
              <a:t>Environmental philosophy has evolved through the contributions of significant thinkers who have shaped how we understand the relationship between humans and the natural world. These philosophers and activists have offered varying perspectives on the ethical, social, and ecological dimensions of environmental issues. Here are some of the most significant thinkers and their contributions to environmental philosophy:</a:t>
            </a:r>
          </a:p>
        </p:txBody>
      </p:sp>
      <p:sp>
        <p:nvSpPr>
          <p:cNvPr id="4" name="Rectangle 3"/>
          <p:cNvSpPr/>
          <p:nvPr/>
        </p:nvSpPr>
        <p:spPr>
          <a:xfrm>
            <a:off x="219073" y="2860745"/>
            <a:ext cx="6715127" cy="3970318"/>
          </a:xfrm>
          <a:prstGeom prst="rect">
            <a:avLst/>
          </a:prstGeom>
        </p:spPr>
        <p:txBody>
          <a:bodyPr wrap="square">
            <a:spAutoFit/>
          </a:bodyPr>
          <a:lstStyle/>
          <a:p>
            <a:r>
              <a:rPr lang="en-US" b="1" dirty="0"/>
              <a:t>Henry David Thoreau (1817–1862)</a:t>
            </a:r>
          </a:p>
          <a:p>
            <a:r>
              <a:rPr lang="en-US" b="1" dirty="0"/>
              <a:t>Major Work:</a:t>
            </a:r>
            <a:r>
              <a:rPr lang="en-US" dirty="0"/>
              <a:t> </a:t>
            </a:r>
            <a:r>
              <a:rPr lang="en-US" i="1" dirty="0"/>
              <a:t>Walden</a:t>
            </a:r>
            <a:r>
              <a:rPr lang="en-US" dirty="0"/>
              <a:t> (1854), </a:t>
            </a:r>
            <a:r>
              <a:rPr lang="en-US" i="1" dirty="0"/>
              <a:t>Civil Disobedience</a:t>
            </a:r>
            <a:r>
              <a:rPr lang="en-US" dirty="0"/>
              <a:t> (1849)</a:t>
            </a:r>
          </a:p>
          <a:p>
            <a:r>
              <a:rPr lang="en-US" b="1" dirty="0" smtClean="0"/>
              <a:t>Contributions:</a:t>
            </a:r>
            <a:endParaRPr lang="en-US" dirty="0" smtClean="0"/>
          </a:p>
          <a:p>
            <a:pPr marL="285750" indent="-285750" algn="just">
              <a:buFont typeface="Wingdings" pitchFamily="2" charset="2"/>
              <a:buChar char="Ø"/>
            </a:pPr>
            <a:r>
              <a:rPr lang="en-US" dirty="0" smtClean="0"/>
              <a:t>Thoreau </a:t>
            </a:r>
            <a:r>
              <a:rPr lang="en-US" dirty="0"/>
              <a:t>is considered one of the earliest environmental philosophers. In </a:t>
            </a:r>
            <a:r>
              <a:rPr lang="en-US" i="1" dirty="0"/>
              <a:t>Walden</a:t>
            </a:r>
            <a:r>
              <a:rPr lang="en-US" dirty="0"/>
              <a:t>, he reflects on simple living, self-sufficiency, and the spiritual and philosophical significance of </a:t>
            </a:r>
            <a:r>
              <a:rPr lang="en-US" dirty="0" smtClean="0"/>
              <a:t>nature.</a:t>
            </a:r>
          </a:p>
          <a:p>
            <a:pPr marL="285750" indent="-285750" algn="just">
              <a:buFont typeface="Wingdings" pitchFamily="2" charset="2"/>
              <a:buChar char="Ø"/>
            </a:pPr>
            <a:r>
              <a:rPr lang="en-US" dirty="0" smtClean="0"/>
              <a:t>He </a:t>
            </a:r>
            <a:r>
              <a:rPr lang="en-US" dirty="0"/>
              <a:t>emphasized the idea that humans are part of nature and should live in harmony with it. His philosophy was a reaction against industrialization and urbanization in 19th-century America, advocating for a closer connection to the natural </a:t>
            </a:r>
            <a:r>
              <a:rPr lang="en-US" dirty="0" smtClean="0"/>
              <a:t>world.</a:t>
            </a:r>
          </a:p>
          <a:p>
            <a:pPr marL="285750" indent="-285750" algn="just">
              <a:buFont typeface="Wingdings" pitchFamily="2" charset="2"/>
              <a:buChar char="Ø"/>
            </a:pPr>
            <a:r>
              <a:rPr lang="en-US" dirty="0" smtClean="0"/>
              <a:t>Thoreau </a:t>
            </a:r>
            <a:r>
              <a:rPr lang="en-US" dirty="0"/>
              <a:t>also believed in nature's intrinsic value and viewed it as a source of moral guidance. His writings inspired later conservation movements, particularly in the United States.</a:t>
            </a:r>
          </a:p>
        </p:txBody>
      </p:sp>
      <p:pic>
        <p:nvPicPr>
          <p:cNvPr id="8194" name="Picture 2" descr="Henry David Thoreau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1" y="2860745"/>
            <a:ext cx="2028824" cy="365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299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7176" y="688271"/>
            <a:ext cx="5791200" cy="5078313"/>
          </a:xfrm>
          <a:prstGeom prst="rect">
            <a:avLst/>
          </a:prstGeom>
        </p:spPr>
        <p:txBody>
          <a:bodyPr wrap="square">
            <a:spAutoFit/>
          </a:bodyPr>
          <a:lstStyle/>
          <a:p>
            <a:pPr algn="just"/>
            <a:r>
              <a:rPr lang="en-US" b="1" dirty="0">
                <a:latin typeface="Times New Roman" pitchFamily="18" charset="0"/>
                <a:cs typeface="Times New Roman" pitchFamily="18" charset="0"/>
              </a:rPr>
              <a:t>John Muir (1838–1914)</a:t>
            </a:r>
          </a:p>
          <a:p>
            <a:pPr algn="just"/>
            <a:r>
              <a:rPr lang="en-US" b="1" dirty="0">
                <a:latin typeface="Times New Roman" pitchFamily="18" charset="0"/>
                <a:cs typeface="Times New Roman" pitchFamily="18" charset="0"/>
              </a:rPr>
              <a:t>Major Work:</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Our National Parks</a:t>
            </a:r>
            <a:r>
              <a:rPr lang="en-US" dirty="0">
                <a:latin typeface="Times New Roman" pitchFamily="18" charset="0"/>
                <a:cs typeface="Times New Roman" pitchFamily="18" charset="0"/>
              </a:rPr>
              <a:t> (1901), </a:t>
            </a:r>
            <a:r>
              <a:rPr lang="en-US" i="1" dirty="0">
                <a:latin typeface="Times New Roman" pitchFamily="18" charset="0"/>
                <a:cs typeface="Times New Roman" pitchFamily="18" charset="0"/>
              </a:rPr>
              <a:t>The Yosemite</a:t>
            </a:r>
            <a:r>
              <a:rPr lang="en-US" dirty="0">
                <a:latin typeface="Times New Roman" pitchFamily="18" charset="0"/>
                <a:cs typeface="Times New Roman" pitchFamily="18" charset="0"/>
              </a:rPr>
              <a:t> (1912)</a:t>
            </a:r>
          </a:p>
          <a:p>
            <a:pPr algn="just"/>
            <a:r>
              <a:rPr lang="en-US" b="1" dirty="0">
                <a:latin typeface="Times New Roman" pitchFamily="18" charset="0"/>
                <a:cs typeface="Times New Roman" pitchFamily="18" charset="0"/>
              </a:rPr>
              <a:t>Contributions:</a:t>
            </a:r>
            <a:endParaRPr lang="en-US" dirty="0">
              <a:latin typeface="Times New Roman" pitchFamily="18" charset="0"/>
              <a:cs typeface="Times New Roman" pitchFamily="18" charset="0"/>
            </a:endParaRPr>
          </a:p>
          <a:p>
            <a:pPr marL="742950" lvl="1" indent="-285750" algn="just">
              <a:buFont typeface="Wingdings" pitchFamily="2" charset="2"/>
              <a:buChar char="Ø"/>
            </a:pPr>
            <a:r>
              <a:rPr lang="en-US" dirty="0">
                <a:latin typeface="Times New Roman" pitchFamily="18" charset="0"/>
                <a:cs typeface="Times New Roman" pitchFamily="18" charset="0"/>
              </a:rPr>
              <a:t>Known as the "Father of the National Parks," Muir was a naturalist, writer, and advocate for wilderness preservation. His writings and activism played a crucial role in the establishment of national parks in the United States, such as Yosemite and Sequoia.</a:t>
            </a:r>
          </a:p>
          <a:p>
            <a:pPr marL="742950" lvl="1" indent="-285750" algn="just">
              <a:buFont typeface="Wingdings" pitchFamily="2" charset="2"/>
              <a:buChar char="Ø"/>
            </a:pPr>
            <a:r>
              <a:rPr lang="en-US" dirty="0">
                <a:latin typeface="Times New Roman" pitchFamily="18" charset="0"/>
                <a:cs typeface="Times New Roman" pitchFamily="18" charset="0"/>
              </a:rPr>
              <a:t>Muir’s environmental philosophy was grounded in an eco-centric perspective, emphasizing the intrinsic value of nature. He believed that wild places should be protected for their own sake, not just for human use or enjoyment.</a:t>
            </a:r>
          </a:p>
          <a:p>
            <a:pPr marL="742950" lvl="1" indent="-285750" algn="just">
              <a:buFont typeface="Wingdings" pitchFamily="2" charset="2"/>
              <a:buChar char="Ø"/>
            </a:pPr>
            <a:r>
              <a:rPr lang="en-US" dirty="0">
                <a:latin typeface="Times New Roman" pitchFamily="18" charset="0"/>
                <a:cs typeface="Times New Roman" pitchFamily="18" charset="0"/>
              </a:rPr>
              <a:t>His work laid the foundation for the modern environmental preservation movement, and his influence helped shape the creation of the Sierra Club, a leading environmental organization.</a:t>
            </a:r>
          </a:p>
        </p:txBody>
      </p:sp>
      <p:pic>
        <p:nvPicPr>
          <p:cNvPr id="9218" name="Picture 2" descr="John Mui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1294645"/>
            <a:ext cx="2803524" cy="386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78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 y="335846"/>
            <a:ext cx="5495925" cy="5355312"/>
          </a:xfrm>
          <a:prstGeom prst="rect">
            <a:avLst/>
          </a:prstGeom>
        </p:spPr>
        <p:txBody>
          <a:bodyPr wrap="square">
            <a:spAutoFit/>
          </a:bodyPr>
          <a:lstStyle/>
          <a:p>
            <a:r>
              <a:rPr lang="en-US" b="1" dirty="0">
                <a:latin typeface="Times New Roman" pitchFamily="18" charset="0"/>
                <a:cs typeface="Times New Roman" pitchFamily="18" charset="0"/>
              </a:rPr>
              <a:t>Aldo Leopold (1887–1948)</a:t>
            </a:r>
          </a:p>
          <a:p>
            <a:r>
              <a:rPr lang="en-US" b="1" dirty="0">
                <a:latin typeface="Times New Roman" pitchFamily="18" charset="0"/>
                <a:cs typeface="Times New Roman" pitchFamily="18" charset="0"/>
              </a:rPr>
              <a:t>Major Work:</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A Sand County Almanac</a:t>
            </a:r>
            <a:r>
              <a:rPr lang="en-US" dirty="0">
                <a:latin typeface="Times New Roman" pitchFamily="18" charset="0"/>
                <a:cs typeface="Times New Roman" pitchFamily="18" charset="0"/>
              </a:rPr>
              <a:t> (1949)</a:t>
            </a:r>
          </a:p>
          <a:p>
            <a:r>
              <a:rPr lang="en-US" b="1" dirty="0">
                <a:latin typeface="Times New Roman" pitchFamily="18" charset="0"/>
                <a:cs typeface="Times New Roman" pitchFamily="18" charset="0"/>
              </a:rPr>
              <a:t>Contributions:</a:t>
            </a:r>
            <a:endParaRPr lang="en-US" dirty="0">
              <a:latin typeface="Times New Roman" pitchFamily="18" charset="0"/>
              <a:cs typeface="Times New Roman" pitchFamily="18" charset="0"/>
            </a:endParaRPr>
          </a:p>
          <a:p>
            <a:pPr marL="742950" lvl="1" indent="-285750" algn="just">
              <a:buFont typeface="Wingdings" pitchFamily="2" charset="2"/>
              <a:buChar char="Ø"/>
            </a:pPr>
            <a:r>
              <a:rPr lang="en-US" dirty="0">
                <a:latin typeface="Times New Roman" pitchFamily="18" charset="0"/>
                <a:cs typeface="Times New Roman" pitchFamily="18" charset="0"/>
              </a:rPr>
              <a:t>Leopold is best known for his concept of the </a:t>
            </a:r>
            <a:r>
              <a:rPr lang="en-US" b="1" dirty="0">
                <a:latin typeface="Times New Roman" pitchFamily="18" charset="0"/>
                <a:cs typeface="Times New Roman" pitchFamily="18" charset="0"/>
              </a:rPr>
              <a:t>"land ethic,"</a:t>
            </a:r>
            <a:r>
              <a:rPr lang="en-US" dirty="0">
                <a:latin typeface="Times New Roman" pitchFamily="18" charset="0"/>
                <a:cs typeface="Times New Roman" pitchFamily="18" charset="0"/>
              </a:rPr>
              <a:t> which he introduced in </a:t>
            </a:r>
            <a:r>
              <a:rPr lang="en-US" i="1" dirty="0">
                <a:latin typeface="Times New Roman" pitchFamily="18" charset="0"/>
                <a:cs typeface="Times New Roman" pitchFamily="18" charset="0"/>
              </a:rPr>
              <a:t>A Sand County Almanac</a:t>
            </a:r>
            <a:r>
              <a:rPr lang="en-US" dirty="0">
                <a:latin typeface="Times New Roman" pitchFamily="18" charset="0"/>
                <a:cs typeface="Times New Roman" pitchFamily="18" charset="0"/>
              </a:rPr>
              <a:t>. This ethic expands the moral community to include "soils, waters, plants, and animals," emphasizing that humans are part of an ecological community.</a:t>
            </a:r>
          </a:p>
          <a:p>
            <a:pPr marL="742950" lvl="1" indent="-285750" algn="just">
              <a:buFont typeface="Wingdings" pitchFamily="2" charset="2"/>
              <a:buChar char="Ø"/>
            </a:pPr>
            <a:r>
              <a:rPr lang="en-US" dirty="0">
                <a:latin typeface="Times New Roman" pitchFamily="18" charset="0"/>
                <a:cs typeface="Times New Roman" pitchFamily="18" charset="0"/>
              </a:rPr>
              <a:t>He argued that ethical responsibility toward nature should be based on respect for the integrity, stability, and beauty of the biotic community. This </a:t>
            </a:r>
            <a:r>
              <a:rPr lang="en-US" dirty="0" err="1">
                <a:latin typeface="Times New Roman" pitchFamily="18" charset="0"/>
                <a:cs typeface="Times New Roman" pitchFamily="18" charset="0"/>
              </a:rPr>
              <a:t>biocentric</a:t>
            </a:r>
            <a:r>
              <a:rPr lang="en-US" dirty="0">
                <a:latin typeface="Times New Roman" pitchFamily="18" charset="0"/>
                <a:cs typeface="Times New Roman" pitchFamily="18" charset="0"/>
              </a:rPr>
              <a:t> view places humans within the web of life rather than as conquerors over it.</a:t>
            </a:r>
          </a:p>
          <a:p>
            <a:pPr marL="742950" lvl="1" indent="-285750" algn="just">
              <a:buFont typeface="Wingdings" pitchFamily="2" charset="2"/>
              <a:buChar char="Ø"/>
            </a:pPr>
            <a:r>
              <a:rPr lang="en-US" dirty="0">
                <a:latin typeface="Times New Roman" pitchFamily="18" charset="0"/>
                <a:cs typeface="Times New Roman" pitchFamily="18" charset="0"/>
              </a:rPr>
              <a:t>Leopold’s land ethic is one of the most influential ideas in environmental philosophy, emphasizing conservation, sustainability, and the importance of maintaining healthy ecosystems.</a:t>
            </a:r>
          </a:p>
        </p:txBody>
      </p:sp>
      <p:pic>
        <p:nvPicPr>
          <p:cNvPr id="10242" name="Picture 2" descr="About Aldo Leopold | Leopold Center for Sustainable Agri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275" y="1219201"/>
            <a:ext cx="3225800" cy="412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3083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920472"/>
            <a:ext cx="6286500" cy="5078313"/>
          </a:xfrm>
          <a:prstGeom prst="rect">
            <a:avLst/>
          </a:prstGeom>
        </p:spPr>
        <p:txBody>
          <a:bodyPr wrap="square">
            <a:spAutoFit/>
          </a:bodyPr>
          <a:lstStyle/>
          <a:p>
            <a:pPr algn="just"/>
            <a:r>
              <a:rPr lang="en-US" b="1" dirty="0">
                <a:latin typeface="Times New Roman" pitchFamily="18" charset="0"/>
                <a:cs typeface="Times New Roman" pitchFamily="18" charset="0"/>
              </a:rPr>
              <a:t>Rachel Carson (1907–1964)</a:t>
            </a:r>
          </a:p>
          <a:p>
            <a:pPr algn="just"/>
            <a:r>
              <a:rPr lang="en-US" b="1" dirty="0">
                <a:latin typeface="Times New Roman" pitchFamily="18" charset="0"/>
                <a:cs typeface="Times New Roman" pitchFamily="18" charset="0"/>
              </a:rPr>
              <a:t>Major Work:</a:t>
            </a:r>
            <a:r>
              <a:rPr lang="en-US" dirty="0">
                <a:latin typeface="Times New Roman" pitchFamily="18" charset="0"/>
                <a:cs typeface="Times New Roman" pitchFamily="18" charset="0"/>
              </a:rPr>
              <a:t> </a:t>
            </a:r>
            <a:r>
              <a:rPr lang="en-US" i="1" dirty="0">
                <a:latin typeface="Times New Roman" pitchFamily="18" charset="0"/>
                <a:cs typeface="Times New Roman" pitchFamily="18" charset="0"/>
              </a:rPr>
              <a:t>Silent Spring</a:t>
            </a:r>
            <a:r>
              <a:rPr lang="en-US" dirty="0">
                <a:latin typeface="Times New Roman" pitchFamily="18" charset="0"/>
                <a:cs typeface="Times New Roman" pitchFamily="18" charset="0"/>
              </a:rPr>
              <a:t> (1962)</a:t>
            </a:r>
          </a:p>
          <a:p>
            <a:pPr algn="just"/>
            <a:r>
              <a:rPr lang="en-US" b="1" dirty="0">
                <a:latin typeface="Times New Roman" pitchFamily="18" charset="0"/>
                <a:cs typeface="Times New Roman" pitchFamily="18" charset="0"/>
              </a:rPr>
              <a:t>Contributions:</a:t>
            </a:r>
            <a:endParaRPr lang="en-US" dirty="0">
              <a:latin typeface="Times New Roman" pitchFamily="18" charset="0"/>
              <a:cs typeface="Times New Roman" pitchFamily="18" charset="0"/>
            </a:endParaRPr>
          </a:p>
          <a:p>
            <a:pPr marL="742950" lvl="1" indent="-285750" algn="just">
              <a:buFont typeface="Wingdings" pitchFamily="2" charset="2"/>
              <a:buChar char="Ø"/>
            </a:pPr>
            <a:r>
              <a:rPr lang="en-US" dirty="0">
                <a:latin typeface="Times New Roman" pitchFamily="18" charset="0"/>
                <a:cs typeface="Times New Roman" pitchFamily="18" charset="0"/>
              </a:rPr>
              <a:t>Carson is widely credited with launching the modern environmental movement through her groundbreaking book </a:t>
            </a:r>
            <a:r>
              <a:rPr lang="en-US" i="1" dirty="0">
                <a:latin typeface="Times New Roman" pitchFamily="18" charset="0"/>
                <a:cs typeface="Times New Roman" pitchFamily="18" charset="0"/>
              </a:rPr>
              <a:t>Silent Spring</a:t>
            </a:r>
            <a:r>
              <a:rPr lang="en-US" dirty="0">
                <a:latin typeface="Times New Roman" pitchFamily="18" charset="0"/>
                <a:cs typeface="Times New Roman" pitchFamily="18" charset="0"/>
              </a:rPr>
              <a:t>. The book exposed the dangers of chemical pesticides, particularly DDT, and how they were harming ecosystems, wildlife, and human health.</a:t>
            </a:r>
          </a:p>
          <a:p>
            <a:pPr marL="742950" lvl="1" indent="-285750" algn="just">
              <a:buFont typeface="Wingdings" pitchFamily="2" charset="2"/>
              <a:buChar char="Ø"/>
            </a:pPr>
            <a:r>
              <a:rPr lang="en-US" dirty="0">
                <a:latin typeface="Times New Roman" pitchFamily="18" charset="0"/>
                <a:cs typeface="Times New Roman" pitchFamily="18" charset="0"/>
              </a:rPr>
              <a:t>Carson’s work brought attention to the unintended consequences of human actions on the environment and emphasized the interconnectedness of all living things. Her arguments were grounded in science and called for caution and responsibility in the use of technology.</a:t>
            </a:r>
          </a:p>
          <a:p>
            <a:pPr marL="742950" lvl="1" indent="-285750" algn="just">
              <a:buFont typeface="Wingdings" pitchFamily="2" charset="2"/>
              <a:buChar char="Ø"/>
            </a:pPr>
            <a:r>
              <a:rPr lang="en-US" i="1" dirty="0">
                <a:latin typeface="Times New Roman" pitchFamily="18" charset="0"/>
                <a:cs typeface="Times New Roman" pitchFamily="18" charset="0"/>
              </a:rPr>
              <a:t>Silent Spring</a:t>
            </a:r>
            <a:r>
              <a:rPr lang="en-US" dirty="0">
                <a:latin typeface="Times New Roman" pitchFamily="18" charset="0"/>
                <a:cs typeface="Times New Roman" pitchFamily="18" charset="0"/>
              </a:rPr>
              <a:t> led to widespread public concern about pollution and helped inspire the creation of regulatory bodies like the U.S. Environmental Protection Agency (EPA). Carson’s legacy continues to influence environmental policy and activism.</a:t>
            </a:r>
          </a:p>
        </p:txBody>
      </p:sp>
      <p:pic>
        <p:nvPicPr>
          <p:cNvPr id="11266" name="Picture 2" descr="Rachel Carson - High Plains Chautauq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851" y="1804988"/>
            <a:ext cx="2638424" cy="321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529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275" y="1859340"/>
            <a:ext cx="8715375" cy="30469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just"/>
            <a:r>
              <a:rPr lang="en-US" sz="2400" b="1" dirty="0">
                <a:solidFill>
                  <a:schemeClr val="tx1"/>
                </a:solidFill>
                <a:latin typeface="Times New Roman" pitchFamily="18" charset="0"/>
                <a:cs typeface="Times New Roman" pitchFamily="18" charset="0"/>
              </a:rPr>
              <a:t>Conclusion</a:t>
            </a:r>
          </a:p>
          <a:p>
            <a:pPr algn="just"/>
            <a:r>
              <a:rPr lang="en-US" sz="2400" dirty="0">
                <a:solidFill>
                  <a:schemeClr val="tx1"/>
                </a:solidFill>
                <a:latin typeface="Times New Roman" pitchFamily="18" charset="0"/>
                <a:cs typeface="Times New Roman" pitchFamily="18" charset="0"/>
              </a:rPr>
              <a:t>The thinkers above have significantly shaped environmental philosophy, contributing to diverse perspectives on how humans should relate to the natural world. From Thoreau’s early reflections on nature to contemporary eco-feminism and deep ecology, these ideas continue to influence modern environmental thought and policy, as well as ongoing efforts to address pressing global environmental challenges.</a:t>
            </a:r>
          </a:p>
        </p:txBody>
      </p:sp>
    </p:spTree>
    <p:extLst>
      <p:ext uri="{BB962C8B-B14F-4D97-AF65-F5344CB8AC3E}">
        <p14:creationId xmlns:p14="http://schemas.microsoft.com/office/powerpoint/2010/main" val="5076305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4612" y="229999"/>
            <a:ext cx="4408515" cy="52322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wrap="none">
            <a:spAutoFit/>
          </a:bodyPr>
          <a:lstStyle/>
          <a:p>
            <a:r>
              <a:rPr lang="en-US" sz="2800" b="1" dirty="0">
                <a:solidFill>
                  <a:schemeClr val="tx1"/>
                </a:solidFill>
                <a:latin typeface="Times New Roman" pitchFamily="18" charset="0"/>
                <a:cs typeface="Times New Roman" pitchFamily="18" charset="0"/>
              </a:rPr>
              <a:t>Environmental movements </a:t>
            </a:r>
          </a:p>
        </p:txBody>
      </p:sp>
      <p:sp>
        <p:nvSpPr>
          <p:cNvPr id="8" name="Rectangle 7"/>
          <p:cNvSpPr/>
          <p:nvPr/>
        </p:nvSpPr>
        <p:spPr>
          <a:xfrm>
            <a:off x="180975" y="1097340"/>
            <a:ext cx="8963025" cy="26776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Wingdings" pitchFamily="2" charset="2"/>
              <a:buChar char="Ø"/>
            </a:pPr>
            <a:r>
              <a:rPr lang="en-US" sz="2400" dirty="0">
                <a:latin typeface="Times New Roman" pitchFamily="18" charset="0"/>
                <a:cs typeface="Times New Roman" pitchFamily="18" charset="0"/>
              </a:rPr>
              <a:t>Environmental movements in India have a long and rich history, driven by various ecological, social, and cultural issues. </a:t>
            </a:r>
            <a:endParaRPr lang="en-US" sz="2400" dirty="0" smtClean="0">
              <a:latin typeface="Times New Roman" pitchFamily="18" charset="0"/>
              <a:cs typeface="Times New Roman" pitchFamily="18" charset="0"/>
            </a:endParaRPr>
          </a:p>
          <a:p>
            <a:pPr marL="285750" indent="-285750" algn="just">
              <a:buFont typeface="Wingdings" pitchFamily="2" charset="2"/>
              <a:buChar char="Ø"/>
            </a:pPr>
            <a:r>
              <a:rPr lang="en-US" sz="2400" dirty="0" smtClean="0">
                <a:latin typeface="Times New Roman" pitchFamily="18" charset="0"/>
                <a:cs typeface="Times New Roman" pitchFamily="18" charset="0"/>
              </a:rPr>
              <a:t>These </a:t>
            </a:r>
            <a:r>
              <a:rPr lang="en-US" sz="2400" dirty="0">
                <a:latin typeface="Times New Roman" pitchFamily="18" charset="0"/>
                <a:cs typeface="Times New Roman" pitchFamily="18" charset="0"/>
              </a:rPr>
              <a:t>movements have emerged in response to deforestation, industrial pollution, displacement of communities, and exploitation of natural resources. </a:t>
            </a:r>
            <a:endParaRPr lang="en-US" sz="2400" dirty="0" smtClean="0">
              <a:latin typeface="Times New Roman" pitchFamily="18" charset="0"/>
              <a:cs typeface="Times New Roman" pitchFamily="18" charset="0"/>
            </a:endParaRPr>
          </a:p>
          <a:p>
            <a:pPr marL="285750" indent="-285750" algn="just">
              <a:buFont typeface="Wingdings" pitchFamily="2" charset="2"/>
              <a:buChar char="Ø"/>
            </a:pPr>
            <a:r>
              <a:rPr lang="en-US" sz="2400" dirty="0" smtClean="0">
                <a:latin typeface="Times New Roman" pitchFamily="18" charset="0"/>
                <a:cs typeface="Times New Roman" pitchFamily="18" charset="0"/>
              </a:rPr>
              <a:t>Many </a:t>
            </a:r>
            <a:r>
              <a:rPr lang="en-US" sz="2400" dirty="0">
                <a:latin typeface="Times New Roman" pitchFamily="18" charset="0"/>
                <a:cs typeface="Times New Roman" pitchFamily="18" charset="0"/>
              </a:rPr>
              <a:t>of these movements emphasize sustainable development, the rights of indigenous people, and environmental justice. </a:t>
            </a:r>
          </a:p>
        </p:txBody>
      </p:sp>
    </p:spTree>
    <p:extLst>
      <p:ext uri="{BB962C8B-B14F-4D97-AF65-F5344CB8AC3E}">
        <p14:creationId xmlns:p14="http://schemas.microsoft.com/office/powerpoint/2010/main" val="22936382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975" y="337126"/>
            <a:ext cx="8372475" cy="618630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a:latin typeface="Times New Roman" pitchFamily="18" charset="0"/>
                <a:cs typeface="Times New Roman" pitchFamily="18" charset="0"/>
              </a:rPr>
              <a:t>1. </a:t>
            </a:r>
            <a:r>
              <a:rPr lang="en-US" b="1" dirty="0" err="1">
                <a:latin typeface="Times New Roman" pitchFamily="18" charset="0"/>
                <a:cs typeface="Times New Roman" pitchFamily="18" charset="0"/>
              </a:rPr>
              <a:t>Chipko</a:t>
            </a:r>
            <a:r>
              <a:rPr lang="en-US" b="1" dirty="0">
                <a:latin typeface="Times New Roman" pitchFamily="18" charset="0"/>
                <a:cs typeface="Times New Roman" pitchFamily="18" charset="0"/>
              </a:rPr>
              <a:t> Movement (1970s)</a:t>
            </a:r>
          </a:p>
          <a:p>
            <a:pPr algn="just"/>
            <a:r>
              <a:rPr lang="en-US" b="1" dirty="0">
                <a:latin typeface="Times New Roman" pitchFamily="18" charset="0"/>
                <a:cs typeface="Times New Roman" pitchFamily="18" charset="0"/>
              </a:rPr>
              <a:t>Overview:</a:t>
            </a:r>
          </a:p>
          <a:p>
            <a:pPr algn="just"/>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Chipko</a:t>
            </a:r>
            <a:r>
              <a:rPr lang="en-US" dirty="0">
                <a:latin typeface="Times New Roman" pitchFamily="18" charset="0"/>
                <a:cs typeface="Times New Roman" pitchFamily="18" charset="0"/>
              </a:rPr>
              <a:t> Movement is one of India's most iconic environmental movements, symbolizing grassroots activism and non-violent protest.</a:t>
            </a:r>
          </a:p>
          <a:p>
            <a:pPr algn="just"/>
            <a:r>
              <a:rPr lang="en-US" b="1" dirty="0">
                <a:latin typeface="Times New Roman" pitchFamily="18" charset="0"/>
                <a:cs typeface="Times New Roman" pitchFamily="18" charset="0"/>
              </a:rPr>
              <a:t>Objectives:</a:t>
            </a:r>
          </a:p>
          <a:p>
            <a:pPr algn="just"/>
            <a:r>
              <a:rPr lang="en-US" b="1" dirty="0">
                <a:latin typeface="Times New Roman" pitchFamily="18" charset="0"/>
                <a:cs typeface="Times New Roman" pitchFamily="18" charset="0"/>
              </a:rPr>
              <a:t>Forest Conservation:</a:t>
            </a:r>
            <a:r>
              <a:rPr lang="en-US" dirty="0">
                <a:latin typeface="Times New Roman" pitchFamily="18" charset="0"/>
                <a:cs typeface="Times New Roman" pitchFamily="18" charset="0"/>
              </a:rPr>
              <a:t> Preventing deforestation and promoting sustainable forest management.</a:t>
            </a:r>
          </a:p>
          <a:p>
            <a:pPr algn="just"/>
            <a:r>
              <a:rPr lang="en-US" b="1" dirty="0">
                <a:latin typeface="Times New Roman" pitchFamily="18" charset="0"/>
                <a:cs typeface="Times New Roman" pitchFamily="18" charset="0"/>
              </a:rPr>
              <a:t>Community Rights:</a:t>
            </a:r>
            <a:r>
              <a:rPr lang="en-US" dirty="0">
                <a:latin typeface="Times New Roman" pitchFamily="18" charset="0"/>
                <a:cs typeface="Times New Roman" pitchFamily="18" charset="0"/>
              </a:rPr>
              <a:t> Empowering local communities, particularly women, to protect their natural resources.</a:t>
            </a:r>
          </a:p>
          <a:p>
            <a:pPr algn="just"/>
            <a:r>
              <a:rPr lang="en-US" b="1" dirty="0">
                <a:latin typeface="Times New Roman" pitchFamily="18" charset="0"/>
                <a:cs typeface="Times New Roman" pitchFamily="18" charset="0"/>
              </a:rPr>
              <a:t>Key Events:</a:t>
            </a:r>
          </a:p>
          <a:p>
            <a:pPr algn="just"/>
            <a:r>
              <a:rPr lang="en-US" b="1" dirty="0">
                <a:latin typeface="Times New Roman" pitchFamily="18" charset="0"/>
                <a:cs typeface="Times New Roman" pitchFamily="18" charset="0"/>
              </a:rPr>
              <a:t>1974, </a:t>
            </a:r>
            <a:r>
              <a:rPr lang="en-US" b="1" dirty="0" err="1">
                <a:latin typeface="Times New Roman" pitchFamily="18" charset="0"/>
                <a:cs typeface="Times New Roman" pitchFamily="18" charset="0"/>
              </a:rPr>
              <a:t>Uttarakhand</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The movement began in the </a:t>
            </a:r>
            <a:r>
              <a:rPr lang="en-US" dirty="0" err="1">
                <a:latin typeface="Times New Roman" pitchFamily="18" charset="0"/>
                <a:cs typeface="Times New Roman" pitchFamily="18" charset="0"/>
              </a:rPr>
              <a:t>Garhwal</a:t>
            </a:r>
            <a:r>
              <a:rPr lang="en-US" dirty="0">
                <a:latin typeface="Times New Roman" pitchFamily="18" charset="0"/>
                <a:cs typeface="Times New Roman" pitchFamily="18" charset="0"/>
              </a:rPr>
              <a:t> region when villagers, led by women, embraced (hence "</a:t>
            </a:r>
            <a:r>
              <a:rPr lang="en-US" dirty="0" err="1">
                <a:latin typeface="Times New Roman" pitchFamily="18" charset="0"/>
                <a:cs typeface="Times New Roman" pitchFamily="18" charset="0"/>
              </a:rPr>
              <a:t>Chipko</a:t>
            </a:r>
            <a:r>
              <a:rPr lang="en-US" dirty="0">
                <a:latin typeface="Times New Roman" pitchFamily="18" charset="0"/>
                <a:cs typeface="Times New Roman" pitchFamily="18" charset="0"/>
              </a:rPr>
              <a:t>," meaning "to hug" in Hindi) trees to prevent logging by contractors.</a:t>
            </a:r>
          </a:p>
          <a:p>
            <a:pPr algn="just"/>
            <a:r>
              <a:rPr lang="en-US" b="1" dirty="0">
                <a:latin typeface="Times New Roman" pitchFamily="18" charset="0"/>
                <a:cs typeface="Times New Roman" pitchFamily="18" charset="0"/>
              </a:rPr>
              <a:t>Key Figures:</a:t>
            </a:r>
          </a:p>
          <a:p>
            <a:pPr algn="just"/>
            <a:r>
              <a:rPr lang="en-US" b="1" dirty="0" err="1">
                <a:latin typeface="Times New Roman" pitchFamily="18" charset="0"/>
                <a:cs typeface="Times New Roman" pitchFamily="18" charset="0"/>
              </a:rPr>
              <a:t>Sunderlal</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Bahuguna</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 prominent environmentalist who later played a crucial role in the </a:t>
            </a:r>
            <a:r>
              <a:rPr lang="en-US" dirty="0" err="1">
                <a:latin typeface="Times New Roman" pitchFamily="18" charset="0"/>
                <a:cs typeface="Times New Roman" pitchFamily="18" charset="0"/>
              </a:rPr>
              <a:t>Chipko</a:t>
            </a:r>
            <a:r>
              <a:rPr lang="en-US" dirty="0">
                <a:latin typeface="Times New Roman" pitchFamily="18" charset="0"/>
                <a:cs typeface="Times New Roman" pitchFamily="18" charset="0"/>
              </a:rPr>
              <a:t> Movement.</a:t>
            </a:r>
          </a:p>
          <a:p>
            <a:pPr algn="just"/>
            <a:r>
              <a:rPr lang="en-US" b="1" dirty="0" err="1">
                <a:latin typeface="Times New Roman" pitchFamily="18" charset="0"/>
                <a:cs typeface="Times New Roman" pitchFamily="18" charset="0"/>
              </a:rPr>
              <a:t>Gaura</a:t>
            </a:r>
            <a:r>
              <a:rPr lang="en-US" b="1" dirty="0">
                <a:latin typeface="Times New Roman" pitchFamily="18" charset="0"/>
                <a:cs typeface="Times New Roman" pitchFamily="18" charset="0"/>
              </a:rPr>
              <a:t> Devi:</a:t>
            </a:r>
            <a:r>
              <a:rPr lang="en-US" dirty="0">
                <a:latin typeface="Times New Roman" pitchFamily="18" charset="0"/>
                <a:cs typeface="Times New Roman" pitchFamily="18" charset="0"/>
              </a:rPr>
              <a:t> A village woman who became a symbol of the movement by physically embracing trees to stop their felling.</a:t>
            </a:r>
          </a:p>
          <a:p>
            <a:pPr algn="just"/>
            <a:r>
              <a:rPr lang="en-US" b="1" dirty="0">
                <a:latin typeface="Times New Roman" pitchFamily="18" charset="0"/>
                <a:cs typeface="Times New Roman" pitchFamily="18" charset="0"/>
              </a:rPr>
              <a:t>Impact:</a:t>
            </a:r>
          </a:p>
          <a:p>
            <a:pPr algn="just"/>
            <a:r>
              <a:rPr lang="en-US" b="1" dirty="0">
                <a:latin typeface="Times New Roman" pitchFamily="18" charset="0"/>
                <a:cs typeface="Times New Roman" pitchFamily="18" charset="0"/>
              </a:rPr>
              <a:t>Policy Influence:</a:t>
            </a:r>
            <a:r>
              <a:rPr lang="en-US" dirty="0">
                <a:latin typeface="Times New Roman" pitchFamily="18" charset="0"/>
                <a:cs typeface="Times New Roman" pitchFamily="18" charset="0"/>
              </a:rPr>
              <a:t> Led to the implementation of more stringent forest conservation laws.</a:t>
            </a:r>
          </a:p>
          <a:p>
            <a:pPr algn="just"/>
            <a:r>
              <a:rPr lang="en-US" b="1" dirty="0">
                <a:latin typeface="Times New Roman" pitchFamily="18" charset="0"/>
                <a:cs typeface="Times New Roman" pitchFamily="18" charset="0"/>
              </a:rPr>
              <a:t>Awareness:</a:t>
            </a:r>
            <a:r>
              <a:rPr lang="en-US" dirty="0">
                <a:latin typeface="Times New Roman" pitchFamily="18" charset="0"/>
                <a:cs typeface="Times New Roman" pitchFamily="18" charset="0"/>
              </a:rPr>
              <a:t> Raised national and international awareness about the importance of forests and sustainable practices.</a:t>
            </a:r>
          </a:p>
        </p:txBody>
      </p:sp>
    </p:spTree>
    <p:extLst>
      <p:ext uri="{BB962C8B-B14F-4D97-AF65-F5344CB8AC3E}">
        <p14:creationId xmlns:p14="http://schemas.microsoft.com/office/powerpoint/2010/main" val="13320484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Man-and-Environment-5-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hipko Movement turns 46: All about the eco-feminist andolan - India To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95" y="950912"/>
            <a:ext cx="7184629" cy="40401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30639" y="5307568"/>
            <a:ext cx="2715808" cy="461665"/>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algn="ctr"/>
            <a:r>
              <a:rPr lang="en-US" sz="2400" b="1" dirty="0" err="1">
                <a:solidFill>
                  <a:prstClr val="black"/>
                </a:solidFill>
                <a:latin typeface="Times New Roman" pitchFamily="18" charset="0"/>
                <a:cs typeface="Times New Roman" pitchFamily="18" charset="0"/>
              </a:rPr>
              <a:t>Chipko</a:t>
            </a:r>
            <a:r>
              <a:rPr lang="en-US" sz="2400" b="1" dirty="0">
                <a:solidFill>
                  <a:prstClr val="black"/>
                </a:solidFill>
                <a:latin typeface="Times New Roman" pitchFamily="18" charset="0"/>
                <a:cs typeface="Times New Roman" pitchFamily="18" charset="0"/>
              </a:rPr>
              <a:t> Movement </a:t>
            </a:r>
            <a:endParaRPr lang="en-US" sz="2400" dirty="0"/>
          </a:p>
        </p:txBody>
      </p:sp>
    </p:spTree>
    <p:extLst>
      <p:ext uri="{BB962C8B-B14F-4D97-AF65-F5344CB8AC3E}">
        <p14:creationId xmlns:p14="http://schemas.microsoft.com/office/powerpoint/2010/main" val="36087679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75" y="590699"/>
            <a:ext cx="8839200" cy="507831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1" dirty="0">
                <a:latin typeface="Times New Roman" pitchFamily="18" charset="0"/>
                <a:cs typeface="Times New Roman" pitchFamily="18" charset="0"/>
              </a:rPr>
              <a:t>2. Silent Valley Movement (1970s–1980s)</a:t>
            </a:r>
          </a:p>
          <a:p>
            <a:r>
              <a:rPr lang="en-US" b="1" dirty="0">
                <a:latin typeface="Times New Roman" pitchFamily="18" charset="0"/>
                <a:cs typeface="Times New Roman" pitchFamily="18" charset="0"/>
              </a:rPr>
              <a:t>Overview:</a:t>
            </a:r>
          </a:p>
          <a:p>
            <a:r>
              <a:rPr lang="en-US" dirty="0">
                <a:latin typeface="Times New Roman" pitchFamily="18" charset="0"/>
                <a:cs typeface="Times New Roman" pitchFamily="18" charset="0"/>
              </a:rPr>
              <a:t>The Silent Valley Movement was a campaign to protect the Silent Valley, a pristine tropical rainforest in Kerala, from a proposed hydroelectric project.</a:t>
            </a:r>
          </a:p>
          <a:p>
            <a:r>
              <a:rPr lang="en-US" b="1" dirty="0">
                <a:latin typeface="Times New Roman" pitchFamily="18" charset="0"/>
                <a:cs typeface="Times New Roman" pitchFamily="18" charset="0"/>
              </a:rPr>
              <a:t>Objectives:</a:t>
            </a:r>
          </a:p>
          <a:p>
            <a:r>
              <a:rPr lang="en-US" b="1" dirty="0">
                <a:latin typeface="Times New Roman" pitchFamily="18" charset="0"/>
                <a:cs typeface="Times New Roman" pitchFamily="18" charset="0"/>
              </a:rPr>
              <a:t>Biodiversity Protection:</a:t>
            </a:r>
            <a:r>
              <a:rPr lang="en-US" dirty="0">
                <a:latin typeface="Times New Roman" pitchFamily="18" charset="0"/>
                <a:cs typeface="Times New Roman" pitchFamily="18" charset="0"/>
              </a:rPr>
              <a:t> Preserve the unique flora and fauna of the Silent Valley.</a:t>
            </a:r>
          </a:p>
          <a:p>
            <a:r>
              <a:rPr lang="en-US" b="1" dirty="0">
                <a:latin typeface="Times New Roman" pitchFamily="18" charset="0"/>
                <a:cs typeface="Times New Roman" pitchFamily="18" charset="0"/>
              </a:rPr>
              <a:t>Environmental Preservation:</a:t>
            </a:r>
            <a:r>
              <a:rPr lang="en-US" dirty="0">
                <a:latin typeface="Times New Roman" pitchFamily="18" charset="0"/>
                <a:cs typeface="Times New Roman" pitchFamily="18" charset="0"/>
              </a:rPr>
              <a:t> Prevent ecological imbalance caused by large-scale infrastructure projects.</a:t>
            </a:r>
          </a:p>
          <a:p>
            <a:r>
              <a:rPr lang="en-US" b="1" dirty="0">
                <a:latin typeface="Times New Roman" pitchFamily="18" charset="0"/>
                <a:cs typeface="Times New Roman" pitchFamily="18" charset="0"/>
              </a:rPr>
              <a:t>Key Events:</a:t>
            </a:r>
          </a:p>
          <a:p>
            <a:r>
              <a:rPr lang="en-US" b="1" dirty="0">
                <a:latin typeface="Times New Roman" pitchFamily="18" charset="0"/>
                <a:cs typeface="Times New Roman" pitchFamily="18" charset="0"/>
              </a:rPr>
              <a:t>1970s:</a:t>
            </a:r>
            <a:r>
              <a:rPr lang="en-US" dirty="0">
                <a:latin typeface="Times New Roman" pitchFamily="18" charset="0"/>
                <a:cs typeface="Times New Roman" pitchFamily="18" charset="0"/>
              </a:rPr>
              <a:t> Initial protests began against the proposed hydroelectric dam.</a:t>
            </a:r>
          </a:p>
          <a:p>
            <a:r>
              <a:rPr lang="en-US" b="1" dirty="0">
                <a:latin typeface="Times New Roman" pitchFamily="18" charset="0"/>
                <a:cs typeface="Times New Roman" pitchFamily="18" charset="0"/>
              </a:rPr>
              <a:t>1980s:</a:t>
            </a:r>
            <a:r>
              <a:rPr lang="en-US" dirty="0">
                <a:latin typeface="Times New Roman" pitchFamily="18" charset="0"/>
                <a:cs typeface="Times New Roman" pitchFamily="18" charset="0"/>
              </a:rPr>
              <a:t> Intensified activism led by environmentalists and local communities.</a:t>
            </a:r>
          </a:p>
          <a:p>
            <a:r>
              <a:rPr lang="en-US" b="1" dirty="0">
                <a:latin typeface="Times New Roman" pitchFamily="18" charset="0"/>
                <a:cs typeface="Times New Roman" pitchFamily="18" charset="0"/>
              </a:rPr>
              <a:t>Key Figures:</a:t>
            </a:r>
          </a:p>
          <a:p>
            <a:r>
              <a:rPr lang="en-US" b="1" dirty="0">
                <a:latin typeface="Times New Roman" pitchFamily="18" charset="0"/>
                <a:cs typeface="Times New Roman" pitchFamily="18" charset="0"/>
              </a:rPr>
              <a:t>M. P. </a:t>
            </a:r>
            <a:r>
              <a:rPr lang="en-US" b="1" dirty="0" err="1">
                <a:latin typeface="Times New Roman" pitchFamily="18" charset="0"/>
                <a:cs typeface="Times New Roman" pitchFamily="18" charset="0"/>
              </a:rPr>
              <a:t>Veerendra</a:t>
            </a:r>
            <a:r>
              <a:rPr lang="en-US" b="1" dirty="0">
                <a:latin typeface="Times New Roman" pitchFamily="18" charset="0"/>
                <a:cs typeface="Times New Roman" pitchFamily="18" charset="0"/>
              </a:rPr>
              <a:t> Kumar:</a:t>
            </a:r>
            <a:r>
              <a:rPr lang="en-US" dirty="0">
                <a:latin typeface="Times New Roman" pitchFamily="18" charset="0"/>
                <a:cs typeface="Times New Roman" pitchFamily="18" charset="0"/>
              </a:rPr>
              <a:t> A politician and environmentalist who played a significant role in mobilizing support.</a:t>
            </a:r>
          </a:p>
          <a:p>
            <a:r>
              <a:rPr lang="en-US" b="1" dirty="0" err="1">
                <a:latin typeface="Times New Roman" pitchFamily="18" charset="0"/>
                <a:cs typeface="Times New Roman" pitchFamily="18" charset="0"/>
              </a:rPr>
              <a:t>Ikkanda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Warrier</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An environmentalist who led local protests and awareness campaigns.</a:t>
            </a:r>
          </a:p>
          <a:p>
            <a:r>
              <a:rPr lang="en-US" b="1" dirty="0">
                <a:latin typeface="Times New Roman" pitchFamily="18" charset="0"/>
                <a:cs typeface="Times New Roman" pitchFamily="18" charset="0"/>
              </a:rPr>
              <a:t>Impact:</a:t>
            </a:r>
          </a:p>
          <a:p>
            <a:r>
              <a:rPr lang="en-US" b="1" dirty="0">
                <a:latin typeface="Times New Roman" pitchFamily="18" charset="0"/>
                <a:cs typeface="Times New Roman" pitchFamily="18" charset="0"/>
              </a:rPr>
              <a:t>Preservation of Silent Valley:</a:t>
            </a:r>
            <a:r>
              <a:rPr lang="en-US" dirty="0">
                <a:latin typeface="Times New Roman" pitchFamily="18" charset="0"/>
                <a:cs typeface="Times New Roman" pitchFamily="18" charset="0"/>
              </a:rPr>
              <a:t> The movement successfully halted the dam project, leading to the declaration of the Silent Valley National Park in 1984.</a:t>
            </a:r>
          </a:p>
        </p:txBody>
      </p:sp>
    </p:spTree>
    <p:extLst>
      <p:ext uri="{BB962C8B-B14F-4D97-AF65-F5344CB8AC3E}">
        <p14:creationId xmlns:p14="http://schemas.microsoft.com/office/powerpoint/2010/main" val="5102778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ilent Valley – A People's Movement that Saved a Forest | Conservation In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705921"/>
            <a:ext cx="7620000" cy="50768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26491" y="5892284"/>
            <a:ext cx="2576667" cy="369332"/>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r>
              <a:rPr lang="en-US" b="1" dirty="0">
                <a:latin typeface="Times New Roman" pitchFamily="18" charset="0"/>
                <a:cs typeface="Times New Roman" pitchFamily="18" charset="0"/>
              </a:rPr>
              <a:t>Silent Valley Movement </a:t>
            </a:r>
            <a:endParaRPr lang="en-US" dirty="0"/>
          </a:p>
        </p:txBody>
      </p:sp>
    </p:spTree>
    <p:extLst>
      <p:ext uri="{BB962C8B-B14F-4D97-AF65-F5344CB8AC3E}">
        <p14:creationId xmlns:p14="http://schemas.microsoft.com/office/powerpoint/2010/main" val="29498210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13326"/>
            <a:ext cx="9067800" cy="563231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1" dirty="0">
                <a:latin typeface="Times New Roman" pitchFamily="18" charset="0"/>
                <a:cs typeface="Times New Roman" pitchFamily="18" charset="0"/>
              </a:rPr>
              <a:t>3. Narmada </a:t>
            </a:r>
            <a:r>
              <a:rPr lang="en-US" b="1" dirty="0" err="1">
                <a:latin typeface="Times New Roman" pitchFamily="18" charset="0"/>
                <a:cs typeface="Times New Roman" pitchFamily="18" charset="0"/>
              </a:rPr>
              <a:t>Bachao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Andolan</a:t>
            </a:r>
            <a:r>
              <a:rPr lang="en-US" b="1" dirty="0">
                <a:latin typeface="Times New Roman" pitchFamily="18" charset="0"/>
                <a:cs typeface="Times New Roman" pitchFamily="18" charset="0"/>
              </a:rPr>
              <a:t> (NBA) (1980s–Present)</a:t>
            </a:r>
          </a:p>
          <a:p>
            <a:r>
              <a:rPr lang="en-US" b="1" dirty="0">
                <a:latin typeface="Times New Roman" pitchFamily="18" charset="0"/>
                <a:cs typeface="Times New Roman" pitchFamily="18" charset="0"/>
              </a:rPr>
              <a:t>Overview:</a:t>
            </a:r>
          </a:p>
          <a:p>
            <a:r>
              <a:rPr lang="en-US" dirty="0">
                <a:latin typeface="Times New Roman" pitchFamily="18" charset="0"/>
                <a:cs typeface="Times New Roman" pitchFamily="18" charset="0"/>
              </a:rPr>
              <a:t>The Narmada </a:t>
            </a:r>
            <a:r>
              <a:rPr lang="en-US" dirty="0" err="1">
                <a:latin typeface="Times New Roman" pitchFamily="18" charset="0"/>
                <a:cs typeface="Times New Roman" pitchFamily="18" charset="0"/>
              </a:rPr>
              <a:t>Bachao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Andolan</a:t>
            </a:r>
            <a:r>
              <a:rPr lang="en-US" dirty="0">
                <a:latin typeface="Times New Roman" pitchFamily="18" charset="0"/>
                <a:cs typeface="Times New Roman" pitchFamily="18" charset="0"/>
              </a:rPr>
              <a:t> is a social movement advocating for the rights of people affected by the construction of large dams on the Narmada River.</a:t>
            </a:r>
          </a:p>
          <a:p>
            <a:r>
              <a:rPr lang="en-US" b="1" dirty="0">
                <a:latin typeface="Times New Roman" pitchFamily="18" charset="0"/>
                <a:cs typeface="Times New Roman" pitchFamily="18" charset="0"/>
              </a:rPr>
              <a:t>Objectives:</a:t>
            </a:r>
          </a:p>
          <a:p>
            <a:r>
              <a:rPr lang="en-US" b="1" dirty="0">
                <a:latin typeface="Times New Roman" pitchFamily="18" charset="0"/>
                <a:cs typeface="Times New Roman" pitchFamily="18" charset="0"/>
              </a:rPr>
              <a:t>Displacement Rights:</a:t>
            </a:r>
            <a:r>
              <a:rPr lang="en-US" dirty="0">
                <a:latin typeface="Times New Roman" pitchFamily="18" charset="0"/>
                <a:cs typeface="Times New Roman" pitchFamily="18" charset="0"/>
              </a:rPr>
              <a:t> Protecting the rights and livelihoods of displaced communities.</a:t>
            </a:r>
          </a:p>
          <a:p>
            <a:r>
              <a:rPr lang="en-US" b="1" dirty="0">
                <a:latin typeface="Times New Roman" pitchFamily="18" charset="0"/>
                <a:cs typeface="Times New Roman" pitchFamily="18" charset="0"/>
              </a:rPr>
              <a:t>Environmental Protection:</a:t>
            </a:r>
            <a:r>
              <a:rPr lang="en-US" dirty="0">
                <a:latin typeface="Times New Roman" pitchFamily="18" charset="0"/>
                <a:cs typeface="Times New Roman" pitchFamily="18" charset="0"/>
              </a:rPr>
              <a:t> Highlighting the ecological impact of large-scale dam projects.</a:t>
            </a:r>
          </a:p>
          <a:p>
            <a:r>
              <a:rPr lang="en-US" b="1" dirty="0">
                <a:latin typeface="Times New Roman" pitchFamily="18" charset="0"/>
                <a:cs typeface="Times New Roman" pitchFamily="18" charset="0"/>
              </a:rPr>
              <a:t>Sustainable Development:</a:t>
            </a:r>
            <a:r>
              <a:rPr lang="en-US" dirty="0">
                <a:latin typeface="Times New Roman" pitchFamily="18" charset="0"/>
                <a:cs typeface="Times New Roman" pitchFamily="18" charset="0"/>
              </a:rPr>
              <a:t> Promoting alternative methods of development that are environmentally and socially sustainable.</a:t>
            </a:r>
          </a:p>
          <a:p>
            <a:r>
              <a:rPr lang="en-US" b="1" dirty="0">
                <a:latin typeface="Times New Roman" pitchFamily="18" charset="0"/>
                <a:cs typeface="Times New Roman" pitchFamily="18" charset="0"/>
              </a:rPr>
              <a:t>Key Events:</a:t>
            </a:r>
          </a:p>
          <a:p>
            <a:r>
              <a:rPr lang="en-US" b="1" dirty="0">
                <a:latin typeface="Times New Roman" pitchFamily="18" charset="0"/>
                <a:cs typeface="Times New Roman" pitchFamily="18" charset="0"/>
              </a:rPr>
              <a:t>1985:</a:t>
            </a:r>
            <a:r>
              <a:rPr lang="en-US" dirty="0">
                <a:latin typeface="Times New Roman" pitchFamily="18" charset="0"/>
                <a:cs typeface="Times New Roman" pitchFamily="18" charset="0"/>
              </a:rPr>
              <a:t> Formation of the NBA led by activists like </a:t>
            </a:r>
            <a:r>
              <a:rPr lang="en-US" dirty="0" err="1">
                <a:latin typeface="Times New Roman" pitchFamily="18" charset="0"/>
                <a:cs typeface="Times New Roman" pitchFamily="18" charset="0"/>
              </a:rPr>
              <a:t>Medha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Patkar</a:t>
            </a:r>
            <a:r>
              <a:rPr lang="en-US" dirty="0">
                <a:latin typeface="Times New Roman" pitchFamily="18" charset="0"/>
                <a:cs typeface="Times New Roman" pitchFamily="18" charset="0"/>
              </a:rPr>
              <a:t>.</a:t>
            </a:r>
          </a:p>
          <a:p>
            <a:r>
              <a:rPr lang="en-US" b="1" dirty="0">
                <a:latin typeface="Times New Roman" pitchFamily="18" charset="0"/>
                <a:cs typeface="Times New Roman" pitchFamily="18" charset="0"/>
              </a:rPr>
              <a:t>1990s–Present:</a:t>
            </a:r>
            <a:r>
              <a:rPr lang="en-US" dirty="0">
                <a:latin typeface="Times New Roman" pitchFamily="18" charset="0"/>
                <a:cs typeface="Times New Roman" pitchFamily="18" charset="0"/>
              </a:rPr>
              <a:t> Ongoing protests, legal battles, and negotiations with the government.</a:t>
            </a:r>
          </a:p>
          <a:p>
            <a:r>
              <a:rPr lang="en-US" b="1" dirty="0">
                <a:latin typeface="Times New Roman" pitchFamily="18" charset="0"/>
                <a:cs typeface="Times New Roman" pitchFamily="18" charset="0"/>
              </a:rPr>
              <a:t>Key Figures:</a:t>
            </a:r>
          </a:p>
          <a:p>
            <a:r>
              <a:rPr lang="en-US" b="1" dirty="0" err="1">
                <a:latin typeface="Times New Roman" pitchFamily="18" charset="0"/>
                <a:cs typeface="Times New Roman" pitchFamily="18" charset="0"/>
              </a:rPr>
              <a:t>Medha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Patkar</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Founder of the NBA, a prominent activist who has been at the forefront of the movement.</a:t>
            </a:r>
          </a:p>
          <a:p>
            <a:r>
              <a:rPr lang="en-US" b="1" dirty="0" err="1">
                <a:latin typeface="Times New Roman" pitchFamily="18" charset="0"/>
                <a:cs typeface="Times New Roman" pitchFamily="18" charset="0"/>
              </a:rPr>
              <a:t>Arundhati</a:t>
            </a:r>
            <a:r>
              <a:rPr lang="en-US" b="1" dirty="0">
                <a:latin typeface="Times New Roman" pitchFamily="18" charset="0"/>
                <a:cs typeface="Times New Roman" pitchFamily="18" charset="0"/>
              </a:rPr>
              <a:t> Roy:</a:t>
            </a:r>
            <a:r>
              <a:rPr lang="en-US" dirty="0">
                <a:latin typeface="Times New Roman" pitchFamily="18" charset="0"/>
                <a:cs typeface="Times New Roman" pitchFamily="18" charset="0"/>
              </a:rPr>
              <a:t> Author and activist who has supported the NBA and brought international attention to its cause.</a:t>
            </a:r>
          </a:p>
          <a:p>
            <a:r>
              <a:rPr lang="en-US" b="1" dirty="0">
                <a:latin typeface="Times New Roman" pitchFamily="18" charset="0"/>
                <a:cs typeface="Times New Roman" pitchFamily="18" charset="0"/>
              </a:rPr>
              <a:t>Impact:</a:t>
            </a:r>
          </a:p>
          <a:p>
            <a:r>
              <a:rPr lang="en-US" b="1" dirty="0">
                <a:latin typeface="Times New Roman" pitchFamily="18" charset="0"/>
                <a:cs typeface="Times New Roman" pitchFamily="18" charset="0"/>
              </a:rPr>
              <a:t>Policy Changes:</a:t>
            </a:r>
            <a:r>
              <a:rPr lang="en-US" dirty="0">
                <a:latin typeface="Times New Roman" pitchFamily="18" charset="0"/>
                <a:cs typeface="Times New Roman" pitchFamily="18" charset="0"/>
              </a:rPr>
              <a:t> Influenced the government to implement rehabilitation and resettlement policies.</a:t>
            </a:r>
          </a:p>
        </p:txBody>
      </p:sp>
    </p:spTree>
    <p:extLst>
      <p:ext uri="{BB962C8B-B14F-4D97-AF65-F5344CB8AC3E}">
        <p14:creationId xmlns:p14="http://schemas.microsoft.com/office/powerpoint/2010/main" val="7883060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35 Years of Narmada Bachao Andolan: Remarkable Leadership, Unique Movement  – Janata Week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5359400" cy="34671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Narmada Bachao Andolan - Legal India: Find Legal News, Articles, Tips and  ask Qu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577400"/>
            <a:ext cx="5908675" cy="32043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199" y="4825626"/>
            <a:ext cx="2858539" cy="369332"/>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en-US" b="1" dirty="0">
                <a:latin typeface="Times New Roman" pitchFamily="18" charset="0"/>
                <a:cs typeface="Times New Roman" pitchFamily="18" charset="0"/>
              </a:rPr>
              <a:t>Narmada </a:t>
            </a:r>
            <a:r>
              <a:rPr lang="en-US" b="1" dirty="0" err="1">
                <a:latin typeface="Times New Roman" pitchFamily="18" charset="0"/>
                <a:cs typeface="Times New Roman" pitchFamily="18" charset="0"/>
              </a:rPr>
              <a:t>Bachao</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Andolan</a:t>
            </a:r>
            <a:r>
              <a:rPr lang="en-US" b="1" dirty="0">
                <a:latin typeface="Times New Roman" pitchFamily="18" charset="0"/>
                <a:cs typeface="Times New Roman" pitchFamily="18" charset="0"/>
              </a:rPr>
              <a:t> </a:t>
            </a:r>
            <a:endParaRPr lang="en-US" dirty="0"/>
          </a:p>
        </p:txBody>
      </p:sp>
    </p:spTree>
    <p:extLst>
      <p:ext uri="{BB962C8B-B14F-4D97-AF65-F5344CB8AC3E}">
        <p14:creationId xmlns:p14="http://schemas.microsoft.com/office/powerpoint/2010/main" val="39479695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675" y="87928"/>
            <a:ext cx="8943975"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a:latin typeface="Times New Roman" pitchFamily="18" charset="0"/>
                <a:cs typeface="Times New Roman" pitchFamily="18" charset="0"/>
              </a:rPr>
              <a:t>4. Save the Western Ghats Movement (1980s–Present)</a:t>
            </a:r>
          </a:p>
          <a:p>
            <a:pPr algn="just"/>
            <a:r>
              <a:rPr lang="en-US" b="1" dirty="0">
                <a:latin typeface="Times New Roman" pitchFamily="18" charset="0"/>
                <a:cs typeface="Times New Roman" pitchFamily="18" charset="0"/>
              </a:rPr>
              <a:t>Overview:</a:t>
            </a:r>
          </a:p>
          <a:p>
            <a:pPr algn="just"/>
            <a:r>
              <a:rPr lang="en-US" dirty="0">
                <a:latin typeface="Times New Roman" pitchFamily="18" charset="0"/>
                <a:cs typeface="Times New Roman" pitchFamily="18" charset="0"/>
              </a:rPr>
              <a:t>The Western Ghats, a UNESCO World Heritage site, is one of the world's biodiversity hotspots. The Save the Western Ghats movement seeks to protect this ecologically sensitive region from deforestation, mining, and industrialization.</a:t>
            </a:r>
          </a:p>
          <a:p>
            <a:pPr algn="just"/>
            <a:r>
              <a:rPr lang="en-US" b="1" dirty="0">
                <a:latin typeface="Times New Roman" pitchFamily="18" charset="0"/>
                <a:cs typeface="Times New Roman" pitchFamily="18" charset="0"/>
              </a:rPr>
              <a:t>Objectives:</a:t>
            </a:r>
          </a:p>
          <a:p>
            <a:pPr algn="just"/>
            <a:r>
              <a:rPr lang="en-US" b="1" dirty="0">
                <a:latin typeface="Times New Roman" pitchFamily="18" charset="0"/>
                <a:cs typeface="Times New Roman" pitchFamily="18" charset="0"/>
              </a:rPr>
              <a:t>Biodiversity Conservation:</a:t>
            </a:r>
            <a:r>
              <a:rPr lang="en-US" dirty="0">
                <a:latin typeface="Times New Roman" pitchFamily="18" charset="0"/>
                <a:cs typeface="Times New Roman" pitchFamily="18" charset="0"/>
              </a:rPr>
              <a:t> Preserve the rich biodiversity and endemic species of the Western Ghats.</a:t>
            </a:r>
          </a:p>
          <a:p>
            <a:pPr algn="just"/>
            <a:r>
              <a:rPr lang="en-US" b="1" dirty="0">
                <a:latin typeface="Times New Roman" pitchFamily="18" charset="0"/>
                <a:cs typeface="Times New Roman" pitchFamily="18" charset="0"/>
              </a:rPr>
              <a:t>Sustainable Development:</a:t>
            </a:r>
            <a:r>
              <a:rPr lang="en-US" dirty="0">
                <a:latin typeface="Times New Roman" pitchFamily="18" charset="0"/>
                <a:cs typeface="Times New Roman" pitchFamily="18" charset="0"/>
              </a:rPr>
              <a:t> Advocate for development practices that do not harm the environment.</a:t>
            </a:r>
          </a:p>
          <a:p>
            <a:pPr algn="just"/>
            <a:r>
              <a:rPr lang="en-US" b="1" dirty="0">
                <a:latin typeface="Times New Roman" pitchFamily="18" charset="0"/>
                <a:cs typeface="Times New Roman" pitchFamily="18" charset="0"/>
              </a:rPr>
              <a:t>Legal Protection:</a:t>
            </a:r>
            <a:r>
              <a:rPr lang="en-US" dirty="0">
                <a:latin typeface="Times New Roman" pitchFamily="18" charset="0"/>
                <a:cs typeface="Times New Roman" pitchFamily="18" charset="0"/>
              </a:rPr>
              <a:t> Seek stronger legal frameworks to protect the region.</a:t>
            </a:r>
          </a:p>
          <a:p>
            <a:pPr algn="just"/>
            <a:r>
              <a:rPr lang="en-US" b="1" dirty="0">
                <a:latin typeface="Times New Roman" pitchFamily="18" charset="0"/>
                <a:cs typeface="Times New Roman" pitchFamily="18" charset="0"/>
              </a:rPr>
              <a:t>Key Events:</a:t>
            </a:r>
          </a:p>
          <a:p>
            <a:pPr algn="just"/>
            <a:r>
              <a:rPr lang="en-US" b="1" dirty="0">
                <a:latin typeface="Times New Roman" pitchFamily="18" charset="0"/>
                <a:cs typeface="Times New Roman" pitchFamily="18" charset="0"/>
              </a:rPr>
              <a:t>1980s–Present:</a:t>
            </a:r>
            <a:r>
              <a:rPr lang="en-US" dirty="0">
                <a:latin typeface="Times New Roman" pitchFamily="18" charset="0"/>
                <a:cs typeface="Times New Roman" pitchFamily="18" charset="0"/>
              </a:rPr>
              <a:t> Continuous activism against proposed projects like dams, mining operations, and infrastructure development that threaten the Western Ghats.</a:t>
            </a:r>
          </a:p>
          <a:p>
            <a:pPr algn="just"/>
            <a:r>
              <a:rPr lang="en-US" b="1" dirty="0">
                <a:latin typeface="Times New Roman" pitchFamily="18" charset="0"/>
                <a:cs typeface="Times New Roman" pitchFamily="18" charset="0"/>
              </a:rPr>
              <a:t>Key Figures:</a:t>
            </a:r>
          </a:p>
          <a:p>
            <a:pPr algn="just"/>
            <a:r>
              <a:rPr lang="en-US" b="1" dirty="0">
                <a:latin typeface="Times New Roman" pitchFamily="18" charset="0"/>
                <a:cs typeface="Times New Roman" pitchFamily="18" charset="0"/>
              </a:rPr>
              <a:t>R. </a:t>
            </a:r>
            <a:r>
              <a:rPr lang="en-US" b="1" dirty="0" err="1">
                <a:latin typeface="Times New Roman" pitchFamily="18" charset="0"/>
                <a:cs typeface="Times New Roman" pitchFamily="18" charset="0"/>
              </a:rPr>
              <a:t>Sukumar</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A renowned ecologist and environmentalist involved in the conservation efforts.</a:t>
            </a:r>
          </a:p>
          <a:p>
            <a:pPr algn="just"/>
            <a:r>
              <a:rPr lang="en-US" b="1" dirty="0">
                <a:latin typeface="Times New Roman" pitchFamily="18" charset="0"/>
                <a:cs typeface="Times New Roman" pitchFamily="18" charset="0"/>
              </a:rPr>
              <a:t>Various NGOs:</a:t>
            </a:r>
            <a:r>
              <a:rPr lang="en-US" dirty="0">
                <a:latin typeface="Times New Roman" pitchFamily="18" charset="0"/>
                <a:cs typeface="Times New Roman" pitchFamily="18" charset="0"/>
              </a:rPr>
              <a:t> Organizations like the Bombay Natural History Society (BNHS) and Greenpeace India have been active in this movement.</a:t>
            </a:r>
          </a:p>
          <a:p>
            <a:pPr algn="just"/>
            <a:r>
              <a:rPr lang="en-US" b="1" dirty="0">
                <a:latin typeface="Times New Roman" pitchFamily="18" charset="0"/>
                <a:cs typeface="Times New Roman" pitchFamily="18" charset="0"/>
              </a:rPr>
              <a:t>Impact:</a:t>
            </a:r>
          </a:p>
          <a:p>
            <a:pPr algn="just"/>
            <a:r>
              <a:rPr lang="en-US" b="1" dirty="0">
                <a:latin typeface="Times New Roman" pitchFamily="18" charset="0"/>
                <a:cs typeface="Times New Roman" pitchFamily="18" charset="0"/>
              </a:rPr>
              <a:t>Protected Areas:</a:t>
            </a:r>
            <a:r>
              <a:rPr lang="en-US" dirty="0">
                <a:latin typeface="Times New Roman" pitchFamily="18" charset="0"/>
                <a:cs typeface="Times New Roman" pitchFamily="18" charset="0"/>
              </a:rPr>
              <a:t> Establishment of several protected areas and wildlife sanctuaries within the Western Ghats.</a:t>
            </a:r>
          </a:p>
        </p:txBody>
      </p:sp>
    </p:spTree>
    <p:extLst>
      <p:ext uri="{BB962C8B-B14F-4D97-AF65-F5344CB8AC3E}">
        <p14:creationId xmlns:p14="http://schemas.microsoft.com/office/powerpoint/2010/main" val="33823293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Tribute: A mountain and a movement: the Save Western Ghats March - Ecolog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92075"/>
            <a:ext cx="4425950" cy="293267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ave Western Gh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575" y="190500"/>
            <a:ext cx="3311525" cy="283424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SWG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997" y="3148012"/>
            <a:ext cx="3812505" cy="24145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25997" y="6149459"/>
            <a:ext cx="3700757" cy="369332"/>
          </a:xfrm>
          <a:prstGeom prst="rect">
            <a:avLst/>
          </a:prstGeom>
        </p:spPr>
        <p:txBody>
          <a:bodyPr wrap="none">
            <a:spAutoFit/>
          </a:bodyPr>
          <a:lstStyle/>
          <a:p>
            <a:r>
              <a:rPr lang="en-US" b="1" dirty="0">
                <a:latin typeface="Times New Roman" pitchFamily="18" charset="0"/>
                <a:cs typeface="Times New Roman" pitchFamily="18" charset="0"/>
              </a:rPr>
              <a:t>Save the Western Ghats Movement </a:t>
            </a:r>
            <a:endParaRPr lang="en-US" dirty="0"/>
          </a:p>
        </p:txBody>
      </p:sp>
    </p:spTree>
    <p:extLst>
      <p:ext uri="{BB962C8B-B14F-4D97-AF65-F5344CB8AC3E}">
        <p14:creationId xmlns:p14="http://schemas.microsoft.com/office/powerpoint/2010/main" val="11316734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774" y="372904"/>
            <a:ext cx="9039225" cy="618630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b="1" dirty="0" smtClean="0">
                <a:latin typeface="Times New Roman" pitchFamily="18" charset="0"/>
                <a:cs typeface="Times New Roman" pitchFamily="18" charset="0"/>
              </a:rPr>
              <a:t>5. </a:t>
            </a:r>
            <a:r>
              <a:rPr lang="en-US" b="1" dirty="0">
                <a:latin typeface="Times New Roman" pitchFamily="18" charset="0"/>
                <a:cs typeface="Times New Roman" pitchFamily="18" charset="0"/>
              </a:rPr>
              <a:t>Ganga Action Plan and Ganga Cleanliness Movements</a:t>
            </a:r>
          </a:p>
          <a:p>
            <a:r>
              <a:rPr lang="en-US" b="1" dirty="0">
                <a:latin typeface="Times New Roman" pitchFamily="18" charset="0"/>
                <a:cs typeface="Times New Roman" pitchFamily="18" charset="0"/>
              </a:rPr>
              <a:t>Overview:</a:t>
            </a:r>
          </a:p>
          <a:p>
            <a:r>
              <a:rPr lang="en-US" dirty="0">
                <a:latin typeface="Times New Roman" pitchFamily="18" charset="0"/>
                <a:cs typeface="Times New Roman" pitchFamily="18" charset="0"/>
              </a:rPr>
              <a:t>The Ganges River, considered sacred in India, has faced severe pollution due to industrial waste, sewage, and religious activities. Various movements and government initiatives aim to clean and preserve the Ganges.</a:t>
            </a:r>
          </a:p>
          <a:p>
            <a:r>
              <a:rPr lang="en-US" b="1" dirty="0">
                <a:latin typeface="Times New Roman" pitchFamily="18" charset="0"/>
                <a:cs typeface="Times New Roman" pitchFamily="18" charset="0"/>
              </a:rPr>
              <a:t>Objectives:</a:t>
            </a:r>
          </a:p>
          <a:p>
            <a:r>
              <a:rPr lang="en-US" b="1" dirty="0">
                <a:latin typeface="Times New Roman" pitchFamily="18" charset="0"/>
                <a:cs typeface="Times New Roman" pitchFamily="18" charset="0"/>
              </a:rPr>
              <a:t>Pollution Control:</a:t>
            </a:r>
            <a:r>
              <a:rPr lang="en-US" dirty="0">
                <a:latin typeface="Times New Roman" pitchFamily="18" charset="0"/>
                <a:cs typeface="Times New Roman" pitchFamily="18" charset="0"/>
              </a:rPr>
              <a:t> Reduce industrial and sewage pollution in the river.</a:t>
            </a:r>
          </a:p>
          <a:p>
            <a:r>
              <a:rPr lang="en-US" b="1" dirty="0">
                <a:latin typeface="Times New Roman" pitchFamily="18" charset="0"/>
                <a:cs typeface="Times New Roman" pitchFamily="18" charset="0"/>
              </a:rPr>
              <a:t>Cultural Preservation:</a:t>
            </a:r>
            <a:r>
              <a:rPr lang="en-US" dirty="0">
                <a:latin typeface="Times New Roman" pitchFamily="18" charset="0"/>
                <a:cs typeface="Times New Roman" pitchFamily="18" charset="0"/>
              </a:rPr>
              <a:t> Maintain the religious and cultural significance of the Ganges.</a:t>
            </a:r>
          </a:p>
          <a:p>
            <a:r>
              <a:rPr lang="en-US" b="1" dirty="0">
                <a:latin typeface="Times New Roman" pitchFamily="18" charset="0"/>
                <a:cs typeface="Times New Roman" pitchFamily="18" charset="0"/>
              </a:rPr>
              <a:t>Sustainable Practices:</a:t>
            </a:r>
            <a:r>
              <a:rPr lang="en-US" dirty="0">
                <a:latin typeface="Times New Roman" pitchFamily="18" charset="0"/>
                <a:cs typeface="Times New Roman" pitchFamily="18" charset="0"/>
              </a:rPr>
              <a:t> Promote practices that ensure the long-term health of the river ecosystem.</a:t>
            </a:r>
          </a:p>
          <a:p>
            <a:r>
              <a:rPr lang="en-US" b="1" dirty="0">
                <a:latin typeface="Times New Roman" pitchFamily="18" charset="0"/>
                <a:cs typeface="Times New Roman" pitchFamily="18" charset="0"/>
              </a:rPr>
              <a:t>Key Events:</a:t>
            </a:r>
          </a:p>
          <a:p>
            <a:r>
              <a:rPr lang="en-US" b="1" dirty="0">
                <a:latin typeface="Times New Roman" pitchFamily="18" charset="0"/>
                <a:cs typeface="Times New Roman" pitchFamily="18" charset="0"/>
              </a:rPr>
              <a:t>1986:</a:t>
            </a:r>
            <a:r>
              <a:rPr lang="en-US" dirty="0">
                <a:latin typeface="Times New Roman" pitchFamily="18" charset="0"/>
                <a:cs typeface="Times New Roman" pitchFamily="18" charset="0"/>
              </a:rPr>
              <a:t> Launch of the National Ganga River Basin Project (later known as the Ganga Action Plan) by the Indian government.</a:t>
            </a:r>
          </a:p>
          <a:p>
            <a:r>
              <a:rPr lang="en-US" b="1" dirty="0">
                <a:latin typeface="Times New Roman" pitchFamily="18" charset="0"/>
                <a:cs typeface="Times New Roman" pitchFamily="18" charset="0"/>
              </a:rPr>
              <a:t>2014–Present:</a:t>
            </a:r>
            <a:r>
              <a:rPr lang="en-US" dirty="0">
                <a:latin typeface="Times New Roman" pitchFamily="18" charset="0"/>
                <a:cs typeface="Times New Roman" pitchFamily="18" charset="0"/>
              </a:rPr>
              <a:t> The </a:t>
            </a:r>
            <a:r>
              <a:rPr lang="en-US" dirty="0" err="1">
                <a:latin typeface="Times New Roman" pitchFamily="18" charset="0"/>
                <a:cs typeface="Times New Roman" pitchFamily="18" charset="0"/>
              </a:rPr>
              <a:t>Namami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Gange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Programme</a:t>
            </a:r>
            <a:r>
              <a:rPr lang="en-US" dirty="0">
                <a:latin typeface="Times New Roman" pitchFamily="18" charset="0"/>
                <a:cs typeface="Times New Roman" pitchFamily="18" charset="0"/>
              </a:rPr>
              <a:t>, a flagship initiative by the Government of India to clean and rejuvenate the Ganges.</a:t>
            </a:r>
          </a:p>
          <a:p>
            <a:r>
              <a:rPr lang="en-US" b="1" dirty="0">
                <a:latin typeface="Times New Roman" pitchFamily="18" charset="0"/>
                <a:cs typeface="Times New Roman" pitchFamily="18" charset="0"/>
              </a:rPr>
              <a:t>Key Figures:</a:t>
            </a:r>
          </a:p>
          <a:p>
            <a:r>
              <a:rPr lang="en-US" b="1" dirty="0" err="1">
                <a:latin typeface="Times New Roman" pitchFamily="18" charset="0"/>
                <a:cs typeface="Times New Roman" pitchFamily="18" charset="0"/>
              </a:rPr>
              <a:t>Vishwanath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Pratap</a:t>
            </a:r>
            <a:r>
              <a:rPr lang="en-US" b="1" dirty="0">
                <a:latin typeface="Times New Roman" pitchFamily="18" charset="0"/>
                <a:cs typeface="Times New Roman" pitchFamily="18" charset="0"/>
              </a:rPr>
              <a:t> Singh:</a:t>
            </a:r>
            <a:r>
              <a:rPr lang="en-US" dirty="0">
                <a:latin typeface="Times New Roman" pitchFamily="18" charset="0"/>
                <a:cs typeface="Times New Roman" pitchFamily="18" charset="0"/>
              </a:rPr>
              <a:t> Former Prime Minister who initiated the Ganga Action Plan.</a:t>
            </a:r>
          </a:p>
          <a:p>
            <a:pPr algn="just"/>
            <a:r>
              <a:rPr lang="en-US" b="1" dirty="0" err="1">
                <a:latin typeface="Times New Roman" pitchFamily="18" charset="0"/>
                <a:cs typeface="Times New Roman" pitchFamily="18" charset="0"/>
              </a:rPr>
              <a:t>Govindappa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Venkatasamy</a:t>
            </a:r>
            <a:r>
              <a:rPr lang="en-US" b="1" dirty="0">
                <a:latin typeface="Times New Roman" pitchFamily="18" charset="0"/>
                <a:cs typeface="Times New Roman" pitchFamily="18" charset="0"/>
              </a:rPr>
              <a:t>:</a:t>
            </a:r>
            <a:r>
              <a:rPr lang="en-US" dirty="0">
                <a:latin typeface="Times New Roman" pitchFamily="18" charset="0"/>
                <a:cs typeface="Times New Roman" pitchFamily="18" charset="0"/>
              </a:rPr>
              <a:t> Founder of </a:t>
            </a:r>
            <a:r>
              <a:rPr lang="en-US" dirty="0" err="1">
                <a:latin typeface="Times New Roman" pitchFamily="18" charset="0"/>
                <a:cs typeface="Times New Roman" pitchFamily="18" charset="0"/>
              </a:rPr>
              <a:t>Aravind</a:t>
            </a:r>
            <a:r>
              <a:rPr lang="en-US" dirty="0">
                <a:latin typeface="Times New Roman" pitchFamily="18" charset="0"/>
                <a:cs typeface="Times New Roman" pitchFamily="18" charset="0"/>
              </a:rPr>
              <a:t> Eye Care, who has advocated for Ganga cleanliness.</a:t>
            </a:r>
          </a:p>
          <a:p>
            <a:r>
              <a:rPr lang="en-US" b="1" dirty="0" smtClean="0">
                <a:latin typeface="Times New Roman" pitchFamily="18" charset="0"/>
                <a:cs typeface="Times New Roman" pitchFamily="18" charset="0"/>
              </a:rPr>
              <a:t>Impact</a:t>
            </a:r>
            <a:r>
              <a:rPr lang="en-US" b="1" dirty="0">
                <a:latin typeface="Times New Roman" pitchFamily="18" charset="0"/>
                <a:cs typeface="Times New Roman" pitchFamily="18" charset="0"/>
              </a:rPr>
              <a:t>:</a:t>
            </a:r>
          </a:p>
          <a:p>
            <a:r>
              <a:rPr lang="en-US" b="1" dirty="0">
                <a:latin typeface="Times New Roman" pitchFamily="18" charset="0"/>
                <a:cs typeface="Times New Roman" pitchFamily="18" charset="0"/>
              </a:rPr>
              <a:t>Infrastructure Development:</a:t>
            </a:r>
            <a:r>
              <a:rPr lang="en-US" dirty="0">
                <a:latin typeface="Times New Roman" pitchFamily="18" charset="0"/>
                <a:cs typeface="Times New Roman" pitchFamily="18" charset="0"/>
              </a:rPr>
              <a:t> Construction of sewage treatment plants, riverfront developments, and industrial regulation.</a:t>
            </a:r>
          </a:p>
        </p:txBody>
      </p:sp>
    </p:spTree>
    <p:extLst>
      <p:ext uri="{BB962C8B-B14F-4D97-AF65-F5344CB8AC3E}">
        <p14:creationId xmlns:p14="http://schemas.microsoft.com/office/powerpoint/2010/main" val="248022671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owards a clean Ganga - The States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37" y="90487"/>
            <a:ext cx="4586412" cy="29654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rendra Modi's Mission to Clean Ganga: Action Plan by Modi - In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819" y="90487"/>
            <a:ext cx="3697287" cy="296545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Ganga Action Plan: Over Rs 4800 Crore Spent Since 1986, Says Ministry of  Environment and Forests | Ne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25" y="3254375"/>
            <a:ext cx="62865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30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235065"/>
            <a:ext cx="9077324" cy="175432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US" dirty="0">
                <a:latin typeface="Times New Roman" pitchFamily="18" charset="0"/>
                <a:cs typeface="Times New Roman" pitchFamily="18" charset="0"/>
              </a:rPr>
              <a:t>The </a:t>
            </a:r>
            <a:r>
              <a:rPr lang="en-US" b="1" dirty="0">
                <a:latin typeface="Times New Roman" pitchFamily="18" charset="0"/>
                <a:cs typeface="Times New Roman" pitchFamily="18" charset="0"/>
              </a:rPr>
              <a:t>United Nations Conference on the Human Environment (UNCHE)</a:t>
            </a:r>
            <a:r>
              <a:rPr lang="en-US" dirty="0">
                <a:latin typeface="Times New Roman" pitchFamily="18" charset="0"/>
                <a:cs typeface="Times New Roman" pitchFamily="18" charset="0"/>
              </a:rPr>
              <a:t>, also known as the </a:t>
            </a:r>
            <a:r>
              <a:rPr lang="en-US" b="1" dirty="0">
                <a:latin typeface="Times New Roman" pitchFamily="18" charset="0"/>
                <a:cs typeface="Times New Roman" pitchFamily="18" charset="0"/>
              </a:rPr>
              <a:t>Stockholm Conference</a:t>
            </a:r>
            <a:r>
              <a:rPr lang="en-US" dirty="0">
                <a:latin typeface="Times New Roman" pitchFamily="18" charset="0"/>
                <a:cs typeface="Times New Roman" pitchFamily="18" charset="0"/>
              </a:rPr>
              <a:t>, was held in </a:t>
            </a:r>
            <a:r>
              <a:rPr lang="en-US" b="1" dirty="0">
                <a:latin typeface="Times New Roman" pitchFamily="18" charset="0"/>
                <a:cs typeface="Times New Roman" pitchFamily="18" charset="0"/>
              </a:rPr>
              <a:t>Stockholm, Sweden, from June 5 to 16, 1972</a:t>
            </a:r>
            <a:r>
              <a:rPr lang="en-US" dirty="0">
                <a:latin typeface="Times New Roman" pitchFamily="18" charset="0"/>
                <a:cs typeface="Times New Roman" pitchFamily="18" charset="0"/>
              </a:rPr>
              <a:t>. This was the first major international conference to address environmental issues on a global scale, and it is often regarded as the starting point of modern environmental governance. The conference's outcomes laid the foundation for global environmental action and awareness, leading to the creation of key environmental policies and organizations.</a:t>
            </a:r>
          </a:p>
        </p:txBody>
      </p:sp>
      <p:sp>
        <p:nvSpPr>
          <p:cNvPr id="3" name="Rectangle 2"/>
          <p:cNvSpPr/>
          <p:nvPr/>
        </p:nvSpPr>
        <p:spPr>
          <a:xfrm>
            <a:off x="264612" y="229999"/>
            <a:ext cx="7276223" cy="52322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6"/>
          </a:fillRef>
          <a:effectRef idx="1">
            <a:schemeClr val="accent6"/>
          </a:effectRef>
          <a:fontRef idx="minor">
            <a:schemeClr val="lt1"/>
          </a:fontRef>
        </p:style>
        <p:txBody>
          <a:bodyPr wrap="none">
            <a:spAutoFit/>
          </a:bodyPr>
          <a:lstStyle/>
          <a:p>
            <a:r>
              <a:rPr lang="en-US" sz="2800" b="1" dirty="0">
                <a:solidFill>
                  <a:schemeClr val="tx1"/>
                </a:solidFill>
                <a:latin typeface="Times New Roman" pitchFamily="18" charset="0"/>
                <a:cs typeface="Times New Roman" pitchFamily="18" charset="0"/>
              </a:rPr>
              <a:t>UN Conference on Human Environment </a:t>
            </a:r>
            <a:r>
              <a:rPr lang="en-US" sz="2800" b="1" dirty="0" smtClean="0">
                <a:solidFill>
                  <a:schemeClr val="tx1"/>
                </a:solidFill>
                <a:latin typeface="Times New Roman" pitchFamily="18" charset="0"/>
                <a:cs typeface="Times New Roman" pitchFamily="18" charset="0"/>
              </a:rPr>
              <a:t>1972</a:t>
            </a:r>
            <a:endParaRPr lang="en-US" sz="2800" b="1" dirty="0">
              <a:solidFill>
                <a:schemeClr val="tx1"/>
              </a:solidFill>
              <a:latin typeface="Times New Roman" pitchFamily="18" charset="0"/>
              <a:cs typeface="Times New Roman" pitchFamily="18" charset="0"/>
            </a:endParaRPr>
          </a:p>
        </p:txBody>
      </p:sp>
      <p:sp>
        <p:nvSpPr>
          <p:cNvPr id="4" name="Rectangle 3"/>
          <p:cNvSpPr/>
          <p:nvPr/>
        </p:nvSpPr>
        <p:spPr>
          <a:xfrm>
            <a:off x="180975" y="3617774"/>
            <a:ext cx="8715375" cy="1200329"/>
          </a:xfrm>
          <a:prstGeom prst="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algn="just"/>
            <a:r>
              <a:rPr lang="en-US" b="1" dirty="0">
                <a:solidFill>
                  <a:schemeClr val="tx1"/>
                </a:solidFill>
                <a:latin typeface="Times New Roman" pitchFamily="18" charset="0"/>
                <a:cs typeface="Times New Roman" pitchFamily="18" charset="0"/>
              </a:rPr>
              <a:t>Objectives</a:t>
            </a:r>
          </a:p>
          <a:p>
            <a:pPr algn="just"/>
            <a:r>
              <a:rPr lang="en-US" dirty="0">
                <a:solidFill>
                  <a:schemeClr val="tx1"/>
                </a:solidFill>
                <a:latin typeface="Times New Roman" pitchFamily="18" charset="0"/>
                <a:cs typeface="Times New Roman" pitchFamily="18" charset="0"/>
              </a:rPr>
              <a:t>The main goal of the UNCHE was to create a framework for international cooperation in addressing environmental challenges while balancing economic development and environmental protection.</a:t>
            </a:r>
          </a:p>
        </p:txBody>
      </p:sp>
    </p:spTree>
    <p:extLst>
      <p:ext uri="{BB962C8B-B14F-4D97-AF65-F5344CB8AC3E}">
        <p14:creationId xmlns:p14="http://schemas.microsoft.com/office/powerpoint/2010/main" val="260437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Man-and-Environment-6-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Environmental Moments: A Stockholm+50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6" name="Picture 4" descr="Environmental Moments: A Stockholm+50 time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426354"/>
            <a:ext cx="4286250" cy="378309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Only One Earth: Stockholm and the Beginning of Modern Environmental  Diplomacy | Environment &amp; Society Port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25" y="455732"/>
            <a:ext cx="4442412" cy="37830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9788" y="4466422"/>
            <a:ext cx="7407274" cy="5232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US" sz="2800" b="1" dirty="0">
                <a:solidFill>
                  <a:prstClr val="black"/>
                </a:solidFill>
                <a:latin typeface="Times New Roman" pitchFamily="18" charset="0"/>
                <a:cs typeface="Times New Roman" pitchFamily="18" charset="0"/>
              </a:rPr>
              <a:t>UN Conference on Human Environment 1972</a:t>
            </a:r>
          </a:p>
        </p:txBody>
      </p:sp>
    </p:spTree>
    <p:extLst>
      <p:ext uri="{BB962C8B-B14F-4D97-AF65-F5344CB8AC3E}">
        <p14:creationId xmlns:p14="http://schemas.microsoft.com/office/powerpoint/2010/main" val="609595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10979"/>
            <a:ext cx="9144000" cy="59093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a:latin typeface="Times New Roman" pitchFamily="18" charset="0"/>
                <a:cs typeface="Times New Roman" pitchFamily="18" charset="0"/>
              </a:rPr>
              <a:t>Key Points from the UN Conference on the Human Environment (1972)</a:t>
            </a:r>
          </a:p>
          <a:p>
            <a:pPr algn="just"/>
            <a:r>
              <a:rPr lang="en-US" b="1" dirty="0">
                <a:latin typeface="Times New Roman" pitchFamily="18" charset="0"/>
                <a:cs typeface="Times New Roman" pitchFamily="18" charset="0"/>
              </a:rPr>
              <a:t>Stockholm Declaration:</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Contained </a:t>
            </a:r>
            <a:r>
              <a:rPr lang="en-US" b="1" dirty="0" smtClean="0">
                <a:latin typeface="Times New Roman" pitchFamily="18" charset="0"/>
                <a:cs typeface="Times New Roman" pitchFamily="18" charset="0"/>
              </a:rPr>
              <a:t>some </a:t>
            </a:r>
            <a:r>
              <a:rPr lang="en-US" b="1" dirty="0">
                <a:latin typeface="Times New Roman" pitchFamily="18" charset="0"/>
                <a:cs typeface="Times New Roman" pitchFamily="18" charset="0"/>
              </a:rPr>
              <a:t>principles</a:t>
            </a:r>
            <a:r>
              <a:rPr lang="en-US" dirty="0">
                <a:latin typeface="Times New Roman" pitchFamily="18" charset="0"/>
                <a:cs typeface="Times New Roman" pitchFamily="18" charset="0"/>
              </a:rPr>
              <a:t> emphasizing the need for human rights to a healthy environment and the duty to protect the environment for future generations.</a:t>
            </a:r>
          </a:p>
          <a:p>
            <a:pPr marL="742950" lvl="1" indent="-285750" algn="just">
              <a:buFont typeface="Wingdings" pitchFamily="2" charset="2"/>
              <a:buChar char="Ø"/>
            </a:pPr>
            <a:r>
              <a:rPr lang="en-US" dirty="0" smtClean="0">
                <a:latin typeface="Times New Roman" pitchFamily="18" charset="0"/>
                <a:cs typeface="Times New Roman" pitchFamily="18" charset="0"/>
              </a:rPr>
              <a:t>affirmed </a:t>
            </a:r>
            <a:r>
              <a:rPr lang="en-US" dirty="0">
                <a:latin typeface="Times New Roman" pitchFamily="18" charset="0"/>
                <a:cs typeface="Times New Roman" pitchFamily="18" charset="0"/>
              </a:rPr>
              <a:t>the right to a healthy environment.</a:t>
            </a:r>
          </a:p>
          <a:p>
            <a:pPr marL="742950" lvl="1" indent="-285750" algn="just">
              <a:buFont typeface="Wingdings" pitchFamily="2" charset="2"/>
              <a:buChar char="Ø"/>
            </a:pPr>
            <a:r>
              <a:rPr lang="en-US" dirty="0" smtClean="0">
                <a:latin typeface="Times New Roman" pitchFamily="18" charset="0"/>
                <a:cs typeface="Times New Roman" pitchFamily="18" charset="0"/>
              </a:rPr>
              <a:t>acknowledged </a:t>
            </a:r>
            <a:r>
              <a:rPr lang="en-US" dirty="0">
                <a:latin typeface="Times New Roman" pitchFamily="18" charset="0"/>
                <a:cs typeface="Times New Roman" pitchFamily="18" charset="0"/>
              </a:rPr>
              <a:t>state sovereignty over natural resources but with the obligation not to harm other states’ environments.</a:t>
            </a:r>
          </a:p>
          <a:p>
            <a:pPr algn="just"/>
            <a:r>
              <a:rPr lang="en-US" b="1" dirty="0">
                <a:latin typeface="Times New Roman" pitchFamily="18" charset="0"/>
                <a:cs typeface="Times New Roman" pitchFamily="18" charset="0"/>
              </a:rPr>
              <a:t>Action Plan for the Human Environment:</a:t>
            </a:r>
            <a:endParaRPr lang="en-US" dirty="0">
              <a:latin typeface="Times New Roman" pitchFamily="18" charset="0"/>
              <a:cs typeface="Times New Roman" pitchFamily="18" charset="0"/>
            </a:endParaRPr>
          </a:p>
          <a:p>
            <a:pPr marL="742950" lvl="1" indent="-285750" algn="just">
              <a:buFont typeface="Wingdings" pitchFamily="2" charset="2"/>
              <a:buChar char="Ø"/>
            </a:pPr>
            <a:r>
              <a:rPr lang="en-US" dirty="0">
                <a:latin typeface="Times New Roman" pitchFamily="18" charset="0"/>
                <a:cs typeface="Times New Roman" pitchFamily="18" charset="0"/>
              </a:rPr>
              <a:t>Focused on </a:t>
            </a:r>
            <a:r>
              <a:rPr lang="en-US" b="1" dirty="0">
                <a:latin typeface="Times New Roman" pitchFamily="18" charset="0"/>
                <a:cs typeface="Times New Roman" pitchFamily="18" charset="0"/>
              </a:rPr>
              <a:t>environmental assessment, management, and cooperation</a:t>
            </a:r>
            <a:r>
              <a:rPr lang="en-US" dirty="0">
                <a:latin typeface="Times New Roman" pitchFamily="18" charset="0"/>
                <a:cs typeface="Times New Roman" pitchFamily="18" charset="0"/>
              </a:rPr>
              <a:t>.</a:t>
            </a:r>
          </a:p>
          <a:p>
            <a:pPr marL="742950" lvl="1" indent="-285750" algn="just">
              <a:buFont typeface="Wingdings" pitchFamily="2" charset="2"/>
              <a:buChar char="Ø"/>
            </a:pPr>
            <a:r>
              <a:rPr lang="en-US" dirty="0">
                <a:latin typeface="Times New Roman" pitchFamily="18" charset="0"/>
                <a:cs typeface="Times New Roman" pitchFamily="18" charset="0"/>
              </a:rPr>
              <a:t>Promoted the collection of environmental data and developing strategies for pollution control and resource management.</a:t>
            </a:r>
          </a:p>
          <a:p>
            <a:pPr algn="just"/>
            <a:r>
              <a:rPr lang="en-US" b="1" dirty="0">
                <a:latin typeface="Times New Roman" pitchFamily="18" charset="0"/>
                <a:cs typeface="Times New Roman" pitchFamily="18" charset="0"/>
              </a:rPr>
              <a:t>Creation of UNEP:</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The conference led to the establishment of the </a:t>
            </a:r>
            <a:r>
              <a:rPr lang="en-US" b="1" dirty="0">
                <a:latin typeface="Times New Roman" pitchFamily="18" charset="0"/>
                <a:cs typeface="Times New Roman" pitchFamily="18" charset="0"/>
              </a:rPr>
              <a:t>United Nations Environment </a:t>
            </a:r>
            <a:r>
              <a:rPr lang="en-US" b="1" dirty="0" err="1">
                <a:latin typeface="Times New Roman" pitchFamily="18" charset="0"/>
                <a:cs typeface="Times New Roman" pitchFamily="18" charset="0"/>
              </a:rPr>
              <a:t>Programme</a:t>
            </a:r>
            <a:r>
              <a:rPr lang="en-US" b="1" dirty="0">
                <a:latin typeface="Times New Roman" pitchFamily="18" charset="0"/>
                <a:cs typeface="Times New Roman" pitchFamily="18" charset="0"/>
              </a:rPr>
              <a:t> (UNEP)</a:t>
            </a:r>
            <a:r>
              <a:rPr lang="en-US" dirty="0">
                <a:latin typeface="Times New Roman" pitchFamily="18" charset="0"/>
                <a:cs typeface="Times New Roman" pitchFamily="18" charset="0"/>
              </a:rPr>
              <a:t>, tasked with coordinating international environmental efforts.</a:t>
            </a:r>
          </a:p>
          <a:p>
            <a:pPr algn="just"/>
            <a:r>
              <a:rPr lang="en-US" b="1" dirty="0">
                <a:latin typeface="Times New Roman" pitchFamily="18" charset="0"/>
                <a:cs typeface="Times New Roman" pitchFamily="18" charset="0"/>
              </a:rPr>
              <a:t>Focus on Developing Countries:</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Highlighted the need for economic development in tandem with environmental protection, acknowledging the specific needs of developing countries and the necessity of international aid.</a:t>
            </a:r>
          </a:p>
          <a:p>
            <a:pPr algn="just"/>
            <a:r>
              <a:rPr lang="en-US" b="1" dirty="0">
                <a:latin typeface="Times New Roman" pitchFamily="18" charset="0"/>
                <a:cs typeface="Times New Roman" pitchFamily="18" charset="0"/>
              </a:rPr>
              <a:t>Environmental Diplomacy:</a:t>
            </a:r>
            <a:endParaRPr lang="en-US" dirty="0">
              <a:latin typeface="Times New Roman" pitchFamily="18" charset="0"/>
              <a:cs typeface="Times New Roman" pitchFamily="18" charset="0"/>
            </a:endParaRPr>
          </a:p>
          <a:p>
            <a:pPr lvl="1" algn="just"/>
            <a:r>
              <a:rPr lang="en-US" dirty="0">
                <a:latin typeface="Times New Roman" pitchFamily="18" charset="0"/>
                <a:cs typeface="Times New Roman" pitchFamily="18" charset="0"/>
              </a:rPr>
              <a:t>Laid the foundation for future environmental treaties and global governance frameworks for sustainable development.</a:t>
            </a:r>
          </a:p>
        </p:txBody>
      </p:sp>
    </p:spTree>
    <p:extLst>
      <p:ext uri="{BB962C8B-B14F-4D97-AF65-F5344CB8AC3E}">
        <p14:creationId xmlns:p14="http://schemas.microsoft.com/office/powerpoint/2010/main" val="15594566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per art and digital craft style World Green ecology City and Environmental  friendly Landscape with eco urban city Earth day and world Generative Ai  Technology | Premium AI-gener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4"/>
            <a:ext cx="9144000" cy="68601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14625" y="6076295"/>
            <a:ext cx="360045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800" b="1" dirty="0" smtClean="0">
                <a:solidFill>
                  <a:schemeClr val="tx1"/>
                </a:solidFill>
                <a:latin typeface="Times New Roman" pitchFamily="18" charset="0"/>
                <a:cs typeface="Times New Roman" pitchFamily="18" charset="0"/>
              </a:rPr>
              <a:t>  THANK YOU </a:t>
            </a:r>
            <a:endParaRPr lang="en-US" sz="28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92681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Man-and-Environment-7-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Man-and-Environment-8-638.jpg"/>
          <p:cNvPicPr>
            <a:picLocks noChangeAspect="1"/>
          </p:cNvPicPr>
          <p:nvPr/>
        </p:nvPicPr>
        <p:blipFill>
          <a:blip r:embed="rId2"/>
          <a:stretch>
            <a:fillRect/>
          </a:stretch>
        </p:blipFill>
        <p:spPr>
          <a:xfrm>
            <a:off x="0" y="4571"/>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187</TotalTime>
  <Words>3126</Words>
  <Application>Microsoft Office PowerPoint</Application>
  <PresentationFormat>On-screen Show (4:3)</PresentationFormat>
  <Paragraphs>209</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ASUS-PC</cp:lastModifiedBy>
  <cp:revision>42</cp:revision>
  <dcterms:created xsi:type="dcterms:W3CDTF">2013-01-27T09:14:16Z</dcterms:created>
  <dcterms:modified xsi:type="dcterms:W3CDTF">2024-09-10T05:15:43Z</dcterms:modified>
  <cp:category/>
</cp:coreProperties>
</file>